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74" r:id="rId5"/>
  </p:sldMasterIdLst>
  <p:notesMasterIdLst>
    <p:notesMasterId r:id="rId30"/>
  </p:notesMasterIdLst>
  <p:handoutMasterIdLst>
    <p:handoutMasterId r:id="rId31"/>
  </p:handoutMasterIdLst>
  <p:sldIdLst>
    <p:sldId id="258" r:id="rId6"/>
    <p:sldId id="275" r:id="rId7"/>
    <p:sldId id="273" r:id="rId8"/>
    <p:sldId id="279" r:id="rId9"/>
    <p:sldId id="304" r:id="rId10"/>
    <p:sldId id="292" r:id="rId11"/>
    <p:sldId id="293" r:id="rId12"/>
    <p:sldId id="301" r:id="rId13"/>
    <p:sldId id="276" r:id="rId14"/>
    <p:sldId id="300" r:id="rId15"/>
    <p:sldId id="313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86" r:id="rId25"/>
    <p:sldId id="278" r:id="rId26"/>
    <p:sldId id="303" r:id="rId27"/>
    <p:sldId id="285" r:id="rId28"/>
    <p:sldId id="27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707373"/>
    <a:srgbClr val="FCE300"/>
    <a:srgbClr val="003C71"/>
    <a:srgbClr val="5B6236"/>
    <a:srgbClr val="33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302" autoAdjust="0"/>
  </p:normalViewPr>
  <p:slideViewPr>
    <p:cSldViewPr snapToGrid="0">
      <p:cViewPr varScale="1">
        <p:scale>
          <a:sx n="53" d="100"/>
          <a:sy n="53" d="100"/>
        </p:scale>
        <p:origin x="15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4279F-D148-4256-BFEA-D2731F40C03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233E72-C250-4EB0-B5F7-CC96F078813B}">
      <dgm:prSet phldrT="[Text]"/>
      <dgm:spPr/>
      <dgm:t>
        <a:bodyPr/>
        <a:lstStyle/>
        <a:p>
          <a:r>
            <a:rPr lang="en-US">
              <a:latin typeface="Open Sans"/>
              <a:ea typeface="Open Sans"/>
              <a:cs typeface="Open Sans"/>
            </a:rPr>
            <a:t>Planning</a:t>
          </a:r>
        </a:p>
      </dgm:t>
    </dgm:pt>
    <dgm:pt modelId="{ADAD0F7C-8A56-4AAA-AA0E-A49F61EB620B}" type="parTrans" cxnId="{43325FFD-5BB7-4A48-B5E1-18B08A99AECC}">
      <dgm:prSet/>
      <dgm:spPr/>
      <dgm:t>
        <a:bodyPr/>
        <a:lstStyle/>
        <a:p>
          <a:endParaRPr lang="en-US"/>
        </a:p>
      </dgm:t>
    </dgm:pt>
    <dgm:pt modelId="{FA5994F9-6025-4AFE-811E-DC8E4A9812F1}" type="sibTrans" cxnId="{43325FFD-5BB7-4A48-B5E1-18B08A99AECC}">
      <dgm:prSet/>
      <dgm:spPr/>
      <dgm:t>
        <a:bodyPr/>
        <a:lstStyle/>
        <a:p>
          <a:endParaRPr lang="en-US"/>
        </a:p>
      </dgm:t>
    </dgm:pt>
    <dgm:pt modelId="{BA42E86E-8A4C-4565-B269-53CAE6F523AB}">
      <dgm:prSet phldrT="[Text]"/>
      <dgm:spPr/>
      <dgm:t>
        <a:bodyPr/>
        <a:lstStyle/>
        <a:p>
          <a:r>
            <a:rPr lang="en-US">
              <a:latin typeface="Open Sans"/>
              <a:ea typeface="Open Sans"/>
              <a:cs typeface="Open Sans"/>
            </a:rPr>
            <a:t>Data Collection</a:t>
          </a:r>
        </a:p>
      </dgm:t>
    </dgm:pt>
    <dgm:pt modelId="{94B9E1C3-6F92-4D9F-B8D3-8B981D634F69}" type="parTrans" cxnId="{D1254AF5-6DE0-4FE3-8186-07AC2A7577E9}">
      <dgm:prSet/>
      <dgm:spPr/>
      <dgm:t>
        <a:bodyPr/>
        <a:lstStyle/>
        <a:p>
          <a:endParaRPr lang="en-US"/>
        </a:p>
      </dgm:t>
    </dgm:pt>
    <dgm:pt modelId="{01D8F2AB-C841-44F7-A657-3695A896D6DC}" type="sibTrans" cxnId="{D1254AF5-6DE0-4FE3-8186-07AC2A7577E9}">
      <dgm:prSet/>
      <dgm:spPr/>
      <dgm:t>
        <a:bodyPr/>
        <a:lstStyle/>
        <a:p>
          <a:endParaRPr lang="en-US"/>
        </a:p>
      </dgm:t>
    </dgm:pt>
    <dgm:pt modelId="{05FDDC62-6CD8-4F4E-9748-2C949CE8361E}">
      <dgm:prSet phldrT="[Text]"/>
      <dgm:spPr/>
      <dgm:t>
        <a:bodyPr/>
        <a:lstStyle/>
        <a:p>
          <a:pPr rtl="0"/>
          <a:r>
            <a:rPr lang="en-US" dirty="0">
              <a:latin typeface="Open Sans"/>
              <a:ea typeface="Open Sans"/>
              <a:cs typeface="Open Sans"/>
            </a:rPr>
            <a:t>Analysis/</a:t>
          </a:r>
        </a:p>
        <a:p>
          <a:pPr rtl="0"/>
          <a:r>
            <a:rPr lang="en-US" dirty="0">
              <a:latin typeface="Open Sans"/>
              <a:ea typeface="Open Sans"/>
              <a:cs typeface="Open Sans"/>
            </a:rPr>
            <a:t>Meaning </a:t>
          </a:r>
        </a:p>
      </dgm:t>
    </dgm:pt>
    <dgm:pt modelId="{F98B3078-47FD-485D-A57E-7B2BC4BAA345}" type="parTrans" cxnId="{9E946E72-E383-4C78-8DB9-4E2328A737EF}">
      <dgm:prSet/>
      <dgm:spPr/>
      <dgm:t>
        <a:bodyPr/>
        <a:lstStyle/>
        <a:p>
          <a:endParaRPr lang="en-US"/>
        </a:p>
      </dgm:t>
    </dgm:pt>
    <dgm:pt modelId="{D0FF0537-903C-4709-BC51-BE3719B04C9A}" type="sibTrans" cxnId="{9E946E72-E383-4C78-8DB9-4E2328A737EF}">
      <dgm:prSet/>
      <dgm:spPr/>
      <dgm:t>
        <a:bodyPr/>
        <a:lstStyle/>
        <a:p>
          <a:endParaRPr lang="en-US"/>
        </a:p>
      </dgm:t>
    </dgm:pt>
    <dgm:pt modelId="{4C22DCEE-D8B2-4E56-9C59-D0DEFC11912F}">
      <dgm:prSet phldrT="[Text]"/>
      <dgm:spPr/>
      <dgm:t>
        <a:bodyPr/>
        <a:lstStyle/>
        <a:p>
          <a:r>
            <a:rPr lang="en-US" dirty="0">
              <a:latin typeface="Open Sans"/>
              <a:ea typeface="Open Sans"/>
              <a:cs typeface="Open Sans"/>
            </a:rPr>
            <a:t>Sharing Results</a:t>
          </a:r>
        </a:p>
      </dgm:t>
    </dgm:pt>
    <dgm:pt modelId="{075006AA-1DEB-472E-A190-62A5C2E2600A}" type="parTrans" cxnId="{BB43B871-C08C-4AC8-B9AC-D85541FBFB48}">
      <dgm:prSet/>
      <dgm:spPr/>
      <dgm:t>
        <a:bodyPr/>
        <a:lstStyle/>
        <a:p>
          <a:endParaRPr lang="en-US"/>
        </a:p>
      </dgm:t>
    </dgm:pt>
    <dgm:pt modelId="{DADD48CA-073E-41C0-B919-FA9D8F5564D6}" type="sibTrans" cxnId="{BB43B871-C08C-4AC8-B9AC-D85541FBFB48}">
      <dgm:prSet/>
      <dgm:spPr/>
      <dgm:t>
        <a:bodyPr/>
        <a:lstStyle/>
        <a:p>
          <a:endParaRPr lang="en-US"/>
        </a:p>
      </dgm:t>
    </dgm:pt>
    <dgm:pt modelId="{2EAF7950-6376-4B20-8D65-B383B7B1D5E3}">
      <dgm:prSet phldrT="[Text]"/>
      <dgm:spPr/>
      <dgm:t>
        <a:bodyPr/>
        <a:lstStyle/>
        <a:p>
          <a:r>
            <a:rPr lang="en-US">
              <a:latin typeface="Open Sans"/>
              <a:ea typeface="Open Sans"/>
              <a:cs typeface="Open Sans"/>
            </a:rPr>
            <a:t>Using Results</a:t>
          </a:r>
        </a:p>
      </dgm:t>
    </dgm:pt>
    <dgm:pt modelId="{39EAA097-E963-4BB8-A986-E08AF5D35542}" type="parTrans" cxnId="{4E30112B-2D7E-4636-94ED-CC882387737E}">
      <dgm:prSet/>
      <dgm:spPr/>
      <dgm:t>
        <a:bodyPr/>
        <a:lstStyle/>
        <a:p>
          <a:endParaRPr lang="en-US"/>
        </a:p>
      </dgm:t>
    </dgm:pt>
    <dgm:pt modelId="{2584FEA7-290B-4429-A7B9-6059BED4EA39}" type="sibTrans" cxnId="{4E30112B-2D7E-4636-94ED-CC882387737E}">
      <dgm:prSet/>
      <dgm:spPr/>
      <dgm:t>
        <a:bodyPr/>
        <a:lstStyle/>
        <a:p>
          <a:endParaRPr lang="en-US"/>
        </a:p>
      </dgm:t>
    </dgm:pt>
    <dgm:pt modelId="{461EF47A-2F4B-440B-A779-43EFA8F7EFCE}" type="pres">
      <dgm:prSet presAssocID="{3084279F-D148-4256-BFEA-D2731F40C035}" presName="cycle" presStyleCnt="0">
        <dgm:presLayoutVars>
          <dgm:dir/>
          <dgm:resizeHandles val="exact"/>
        </dgm:presLayoutVars>
      </dgm:prSet>
      <dgm:spPr/>
    </dgm:pt>
    <dgm:pt modelId="{10B0FC18-677F-42B3-9D63-E1A0EBE44189}" type="pres">
      <dgm:prSet presAssocID="{F7233E72-C250-4EB0-B5F7-CC96F078813B}" presName="dummy" presStyleCnt="0"/>
      <dgm:spPr/>
    </dgm:pt>
    <dgm:pt modelId="{91C3EAC2-597D-414C-AD33-E644C373B6A6}" type="pres">
      <dgm:prSet presAssocID="{F7233E72-C250-4EB0-B5F7-CC96F078813B}" presName="node" presStyleLbl="revTx" presStyleIdx="0" presStyleCnt="5">
        <dgm:presLayoutVars>
          <dgm:bulletEnabled val="1"/>
        </dgm:presLayoutVars>
      </dgm:prSet>
      <dgm:spPr/>
    </dgm:pt>
    <dgm:pt modelId="{18470718-7B9A-4A07-AC84-B771BB6EF3B2}" type="pres">
      <dgm:prSet presAssocID="{FA5994F9-6025-4AFE-811E-DC8E4A9812F1}" presName="sibTrans" presStyleLbl="node1" presStyleIdx="0" presStyleCnt="5"/>
      <dgm:spPr/>
    </dgm:pt>
    <dgm:pt modelId="{44654AAD-4326-404C-943B-71D32EB1F06A}" type="pres">
      <dgm:prSet presAssocID="{BA42E86E-8A4C-4565-B269-53CAE6F523AB}" presName="dummy" presStyleCnt="0"/>
      <dgm:spPr/>
    </dgm:pt>
    <dgm:pt modelId="{ADE07E9E-2D15-40FF-A3BD-41D864CD97DD}" type="pres">
      <dgm:prSet presAssocID="{BA42E86E-8A4C-4565-B269-53CAE6F523AB}" presName="node" presStyleLbl="revTx" presStyleIdx="1" presStyleCnt="5">
        <dgm:presLayoutVars>
          <dgm:bulletEnabled val="1"/>
        </dgm:presLayoutVars>
      </dgm:prSet>
      <dgm:spPr/>
    </dgm:pt>
    <dgm:pt modelId="{34208CDC-A7C3-4F82-ADD8-0584C374D5AB}" type="pres">
      <dgm:prSet presAssocID="{01D8F2AB-C841-44F7-A657-3695A896D6DC}" presName="sibTrans" presStyleLbl="node1" presStyleIdx="1" presStyleCnt="5"/>
      <dgm:spPr/>
    </dgm:pt>
    <dgm:pt modelId="{F41566D8-6402-4660-AFC5-88605D2E0BD8}" type="pres">
      <dgm:prSet presAssocID="{05FDDC62-6CD8-4F4E-9748-2C949CE8361E}" presName="dummy" presStyleCnt="0"/>
      <dgm:spPr/>
    </dgm:pt>
    <dgm:pt modelId="{E8E4924C-2944-4DF0-93A2-69725894C98D}" type="pres">
      <dgm:prSet presAssocID="{05FDDC62-6CD8-4F4E-9748-2C949CE8361E}" presName="node" presStyleLbl="revTx" presStyleIdx="2" presStyleCnt="5">
        <dgm:presLayoutVars>
          <dgm:bulletEnabled val="1"/>
        </dgm:presLayoutVars>
      </dgm:prSet>
      <dgm:spPr/>
    </dgm:pt>
    <dgm:pt modelId="{2DBA2F17-EAF4-429A-A69F-633034E83AA5}" type="pres">
      <dgm:prSet presAssocID="{D0FF0537-903C-4709-BC51-BE3719B04C9A}" presName="sibTrans" presStyleLbl="node1" presStyleIdx="2" presStyleCnt="5"/>
      <dgm:spPr/>
    </dgm:pt>
    <dgm:pt modelId="{9FF3B4E9-E4A7-4B07-9B36-69A509F0C6F7}" type="pres">
      <dgm:prSet presAssocID="{4C22DCEE-D8B2-4E56-9C59-D0DEFC11912F}" presName="dummy" presStyleCnt="0"/>
      <dgm:spPr/>
    </dgm:pt>
    <dgm:pt modelId="{268BE3DF-F1DE-4748-9898-F5D34D3C5426}" type="pres">
      <dgm:prSet presAssocID="{4C22DCEE-D8B2-4E56-9C59-D0DEFC11912F}" presName="node" presStyleLbl="revTx" presStyleIdx="3" presStyleCnt="5">
        <dgm:presLayoutVars>
          <dgm:bulletEnabled val="1"/>
        </dgm:presLayoutVars>
      </dgm:prSet>
      <dgm:spPr/>
    </dgm:pt>
    <dgm:pt modelId="{B7694970-9109-4644-BEEE-184364087768}" type="pres">
      <dgm:prSet presAssocID="{DADD48CA-073E-41C0-B919-FA9D8F5564D6}" presName="sibTrans" presStyleLbl="node1" presStyleIdx="3" presStyleCnt="5"/>
      <dgm:spPr/>
    </dgm:pt>
    <dgm:pt modelId="{3BC01340-68E6-41C8-B777-B18C37EACD77}" type="pres">
      <dgm:prSet presAssocID="{2EAF7950-6376-4B20-8D65-B383B7B1D5E3}" presName="dummy" presStyleCnt="0"/>
      <dgm:spPr/>
    </dgm:pt>
    <dgm:pt modelId="{465A6879-8059-4B09-943E-A6CFB85F4C81}" type="pres">
      <dgm:prSet presAssocID="{2EAF7950-6376-4B20-8D65-B383B7B1D5E3}" presName="node" presStyleLbl="revTx" presStyleIdx="4" presStyleCnt="5">
        <dgm:presLayoutVars>
          <dgm:bulletEnabled val="1"/>
        </dgm:presLayoutVars>
      </dgm:prSet>
      <dgm:spPr/>
    </dgm:pt>
    <dgm:pt modelId="{E0FBA4D3-A8F4-467A-90C5-6A02131D272F}" type="pres">
      <dgm:prSet presAssocID="{2584FEA7-290B-4429-A7B9-6059BED4EA39}" presName="sibTrans" presStyleLbl="node1" presStyleIdx="4" presStyleCnt="5"/>
      <dgm:spPr/>
    </dgm:pt>
  </dgm:ptLst>
  <dgm:cxnLst>
    <dgm:cxn modelId="{C8DFA224-9CF3-4DDE-AAEC-6210B5DDA7E5}" type="presOf" srcId="{F7233E72-C250-4EB0-B5F7-CC96F078813B}" destId="{91C3EAC2-597D-414C-AD33-E644C373B6A6}" srcOrd="0" destOrd="0" presId="urn:microsoft.com/office/officeart/2005/8/layout/cycle1"/>
    <dgm:cxn modelId="{89A87B28-5D0F-4395-B30A-5DD34CAB8304}" type="presOf" srcId="{D0FF0537-903C-4709-BC51-BE3719B04C9A}" destId="{2DBA2F17-EAF4-429A-A69F-633034E83AA5}" srcOrd="0" destOrd="0" presId="urn:microsoft.com/office/officeart/2005/8/layout/cycle1"/>
    <dgm:cxn modelId="{6999012A-C536-4027-99A5-71AC13723170}" type="presOf" srcId="{4C22DCEE-D8B2-4E56-9C59-D0DEFC11912F}" destId="{268BE3DF-F1DE-4748-9898-F5D34D3C5426}" srcOrd="0" destOrd="0" presId="urn:microsoft.com/office/officeart/2005/8/layout/cycle1"/>
    <dgm:cxn modelId="{4E30112B-2D7E-4636-94ED-CC882387737E}" srcId="{3084279F-D148-4256-BFEA-D2731F40C035}" destId="{2EAF7950-6376-4B20-8D65-B383B7B1D5E3}" srcOrd="4" destOrd="0" parTransId="{39EAA097-E963-4BB8-A986-E08AF5D35542}" sibTransId="{2584FEA7-290B-4429-A7B9-6059BED4EA39}"/>
    <dgm:cxn modelId="{E263B730-7189-48AE-BFBD-4AAFA5DBD3B9}" type="presOf" srcId="{2EAF7950-6376-4B20-8D65-B383B7B1D5E3}" destId="{465A6879-8059-4B09-943E-A6CFB85F4C81}" srcOrd="0" destOrd="0" presId="urn:microsoft.com/office/officeart/2005/8/layout/cycle1"/>
    <dgm:cxn modelId="{439BF25C-ED10-4F33-8A80-28375B2AFCEB}" type="presOf" srcId="{FA5994F9-6025-4AFE-811E-DC8E4A9812F1}" destId="{18470718-7B9A-4A07-AC84-B771BB6EF3B2}" srcOrd="0" destOrd="0" presId="urn:microsoft.com/office/officeart/2005/8/layout/cycle1"/>
    <dgm:cxn modelId="{BB43B871-C08C-4AC8-B9AC-D85541FBFB48}" srcId="{3084279F-D148-4256-BFEA-D2731F40C035}" destId="{4C22DCEE-D8B2-4E56-9C59-D0DEFC11912F}" srcOrd="3" destOrd="0" parTransId="{075006AA-1DEB-472E-A190-62A5C2E2600A}" sibTransId="{DADD48CA-073E-41C0-B919-FA9D8F5564D6}"/>
    <dgm:cxn modelId="{9E946E72-E383-4C78-8DB9-4E2328A737EF}" srcId="{3084279F-D148-4256-BFEA-D2731F40C035}" destId="{05FDDC62-6CD8-4F4E-9748-2C949CE8361E}" srcOrd="2" destOrd="0" parTransId="{F98B3078-47FD-485D-A57E-7B2BC4BAA345}" sibTransId="{D0FF0537-903C-4709-BC51-BE3719B04C9A}"/>
    <dgm:cxn modelId="{52047695-DD89-41A4-A519-104E346100B5}" type="presOf" srcId="{DADD48CA-073E-41C0-B919-FA9D8F5564D6}" destId="{B7694970-9109-4644-BEEE-184364087768}" srcOrd="0" destOrd="0" presId="urn:microsoft.com/office/officeart/2005/8/layout/cycle1"/>
    <dgm:cxn modelId="{4053D09D-653F-49A5-AABC-69B10CB3ADD6}" type="presOf" srcId="{BA42E86E-8A4C-4565-B269-53CAE6F523AB}" destId="{ADE07E9E-2D15-40FF-A3BD-41D864CD97DD}" srcOrd="0" destOrd="0" presId="urn:microsoft.com/office/officeart/2005/8/layout/cycle1"/>
    <dgm:cxn modelId="{C5C76CB8-7DAA-4D31-B011-05E7B4A75D3B}" type="presOf" srcId="{2584FEA7-290B-4429-A7B9-6059BED4EA39}" destId="{E0FBA4D3-A8F4-467A-90C5-6A02131D272F}" srcOrd="0" destOrd="0" presId="urn:microsoft.com/office/officeart/2005/8/layout/cycle1"/>
    <dgm:cxn modelId="{9FC025D9-3FB9-44B8-AB23-D2B57518A2D7}" type="presOf" srcId="{3084279F-D148-4256-BFEA-D2731F40C035}" destId="{461EF47A-2F4B-440B-A779-43EFA8F7EFCE}" srcOrd="0" destOrd="0" presId="urn:microsoft.com/office/officeart/2005/8/layout/cycle1"/>
    <dgm:cxn modelId="{13E6A2DC-8BDA-4875-8FAC-7D13ADE8100B}" type="presOf" srcId="{05FDDC62-6CD8-4F4E-9748-2C949CE8361E}" destId="{E8E4924C-2944-4DF0-93A2-69725894C98D}" srcOrd="0" destOrd="0" presId="urn:microsoft.com/office/officeart/2005/8/layout/cycle1"/>
    <dgm:cxn modelId="{5008D9EE-8AEC-4BD5-B3B2-B97F903B4E8C}" type="presOf" srcId="{01D8F2AB-C841-44F7-A657-3695A896D6DC}" destId="{34208CDC-A7C3-4F82-ADD8-0584C374D5AB}" srcOrd="0" destOrd="0" presId="urn:microsoft.com/office/officeart/2005/8/layout/cycle1"/>
    <dgm:cxn modelId="{D1254AF5-6DE0-4FE3-8186-07AC2A7577E9}" srcId="{3084279F-D148-4256-BFEA-D2731F40C035}" destId="{BA42E86E-8A4C-4565-B269-53CAE6F523AB}" srcOrd="1" destOrd="0" parTransId="{94B9E1C3-6F92-4D9F-B8D3-8B981D634F69}" sibTransId="{01D8F2AB-C841-44F7-A657-3695A896D6DC}"/>
    <dgm:cxn modelId="{43325FFD-5BB7-4A48-B5E1-18B08A99AECC}" srcId="{3084279F-D148-4256-BFEA-D2731F40C035}" destId="{F7233E72-C250-4EB0-B5F7-CC96F078813B}" srcOrd="0" destOrd="0" parTransId="{ADAD0F7C-8A56-4AAA-AA0E-A49F61EB620B}" sibTransId="{FA5994F9-6025-4AFE-811E-DC8E4A9812F1}"/>
    <dgm:cxn modelId="{7514047F-69BC-4246-8A75-11F6747C00C2}" type="presParOf" srcId="{461EF47A-2F4B-440B-A779-43EFA8F7EFCE}" destId="{10B0FC18-677F-42B3-9D63-E1A0EBE44189}" srcOrd="0" destOrd="0" presId="urn:microsoft.com/office/officeart/2005/8/layout/cycle1"/>
    <dgm:cxn modelId="{B7C2EC2F-8A1E-49CD-BE92-2A3C1DBC5AF9}" type="presParOf" srcId="{461EF47A-2F4B-440B-A779-43EFA8F7EFCE}" destId="{91C3EAC2-597D-414C-AD33-E644C373B6A6}" srcOrd="1" destOrd="0" presId="urn:microsoft.com/office/officeart/2005/8/layout/cycle1"/>
    <dgm:cxn modelId="{7933715C-61A9-4614-AE87-2B4067488C15}" type="presParOf" srcId="{461EF47A-2F4B-440B-A779-43EFA8F7EFCE}" destId="{18470718-7B9A-4A07-AC84-B771BB6EF3B2}" srcOrd="2" destOrd="0" presId="urn:microsoft.com/office/officeart/2005/8/layout/cycle1"/>
    <dgm:cxn modelId="{D7C30D8B-4FBF-489A-95EC-31CAB6826EBD}" type="presParOf" srcId="{461EF47A-2F4B-440B-A779-43EFA8F7EFCE}" destId="{44654AAD-4326-404C-943B-71D32EB1F06A}" srcOrd="3" destOrd="0" presId="urn:microsoft.com/office/officeart/2005/8/layout/cycle1"/>
    <dgm:cxn modelId="{91BD6DCD-49BC-44DA-9C94-66E5992250CC}" type="presParOf" srcId="{461EF47A-2F4B-440B-A779-43EFA8F7EFCE}" destId="{ADE07E9E-2D15-40FF-A3BD-41D864CD97DD}" srcOrd="4" destOrd="0" presId="urn:microsoft.com/office/officeart/2005/8/layout/cycle1"/>
    <dgm:cxn modelId="{CBCEF026-F00B-4CE8-BE95-7C93B93C1A91}" type="presParOf" srcId="{461EF47A-2F4B-440B-A779-43EFA8F7EFCE}" destId="{34208CDC-A7C3-4F82-ADD8-0584C374D5AB}" srcOrd="5" destOrd="0" presId="urn:microsoft.com/office/officeart/2005/8/layout/cycle1"/>
    <dgm:cxn modelId="{469D37CE-0117-485F-840C-C33E533D0189}" type="presParOf" srcId="{461EF47A-2F4B-440B-A779-43EFA8F7EFCE}" destId="{F41566D8-6402-4660-AFC5-88605D2E0BD8}" srcOrd="6" destOrd="0" presId="urn:microsoft.com/office/officeart/2005/8/layout/cycle1"/>
    <dgm:cxn modelId="{0DCD104C-5579-4012-90B0-3A3ED537FD7D}" type="presParOf" srcId="{461EF47A-2F4B-440B-A779-43EFA8F7EFCE}" destId="{E8E4924C-2944-4DF0-93A2-69725894C98D}" srcOrd="7" destOrd="0" presId="urn:microsoft.com/office/officeart/2005/8/layout/cycle1"/>
    <dgm:cxn modelId="{8EE77EC7-5A5C-48ED-86A5-C3AE7F3A3666}" type="presParOf" srcId="{461EF47A-2F4B-440B-A779-43EFA8F7EFCE}" destId="{2DBA2F17-EAF4-429A-A69F-633034E83AA5}" srcOrd="8" destOrd="0" presId="urn:microsoft.com/office/officeart/2005/8/layout/cycle1"/>
    <dgm:cxn modelId="{B2EB4CE2-7E8F-4CB7-8AF3-A4EF03E1FCF2}" type="presParOf" srcId="{461EF47A-2F4B-440B-A779-43EFA8F7EFCE}" destId="{9FF3B4E9-E4A7-4B07-9B36-69A509F0C6F7}" srcOrd="9" destOrd="0" presId="urn:microsoft.com/office/officeart/2005/8/layout/cycle1"/>
    <dgm:cxn modelId="{274A8A4C-5FF7-4215-96E3-CCDEF7CA26E0}" type="presParOf" srcId="{461EF47A-2F4B-440B-A779-43EFA8F7EFCE}" destId="{268BE3DF-F1DE-4748-9898-F5D34D3C5426}" srcOrd="10" destOrd="0" presId="urn:microsoft.com/office/officeart/2005/8/layout/cycle1"/>
    <dgm:cxn modelId="{EE4C11E4-12A9-46FA-9A30-170D986FBFF1}" type="presParOf" srcId="{461EF47A-2F4B-440B-A779-43EFA8F7EFCE}" destId="{B7694970-9109-4644-BEEE-184364087768}" srcOrd="11" destOrd="0" presId="urn:microsoft.com/office/officeart/2005/8/layout/cycle1"/>
    <dgm:cxn modelId="{1171E0BD-282D-4AF6-A99A-1FF5214B4E52}" type="presParOf" srcId="{461EF47A-2F4B-440B-A779-43EFA8F7EFCE}" destId="{3BC01340-68E6-41C8-B777-B18C37EACD77}" srcOrd="12" destOrd="0" presId="urn:microsoft.com/office/officeart/2005/8/layout/cycle1"/>
    <dgm:cxn modelId="{0436BA96-9C05-452C-9C8B-BEF989DEC002}" type="presParOf" srcId="{461EF47A-2F4B-440B-A779-43EFA8F7EFCE}" destId="{465A6879-8059-4B09-943E-A6CFB85F4C81}" srcOrd="13" destOrd="0" presId="urn:microsoft.com/office/officeart/2005/8/layout/cycle1"/>
    <dgm:cxn modelId="{09C2DDE1-2D12-415F-98D4-955D9E7A548A}" type="presParOf" srcId="{461EF47A-2F4B-440B-A779-43EFA8F7EFCE}" destId="{E0FBA4D3-A8F4-467A-90C5-6A02131D272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3EAC2-597D-414C-AD33-E644C373B6A6}">
      <dsp:nvSpPr>
        <dsp:cNvPr id="0" name=""/>
        <dsp:cNvSpPr/>
      </dsp:nvSpPr>
      <dsp:spPr>
        <a:xfrm>
          <a:off x="5823699" y="38366"/>
          <a:ext cx="1320593" cy="1320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Open Sans"/>
              <a:ea typeface="Open Sans"/>
              <a:cs typeface="Open Sans"/>
            </a:rPr>
            <a:t>Planning</a:t>
          </a:r>
        </a:p>
      </dsp:txBody>
      <dsp:txXfrm>
        <a:off x="5823699" y="38366"/>
        <a:ext cx="1320593" cy="1320593"/>
      </dsp:txXfrm>
    </dsp:sp>
    <dsp:sp modelId="{18470718-7B9A-4A07-AC84-B771BB6EF3B2}">
      <dsp:nvSpPr>
        <dsp:cNvPr id="0" name=""/>
        <dsp:cNvSpPr/>
      </dsp:nvSpPr>
      <dsp:spPr>
        <a:xfrm>
          <a:off x="2712585" y="-391"/>
          <a:ext cx="4957079" cy="4957079"/>
        </a:xfrm>
        <a:prstGeom prst="circularArrow">
          <a:avLst>
            <a:gd name="adj1" fmla="val 5195"/>
            <a:gd name="adj2" fmla="val 335531"/>
            <a:gd name="adj3" fmla="val 21294799"/>
            <a:gd name="adj4" fmla="val 19764874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07E9E-2D15-40FF-A3BD-41D864CD97DD}">
      <dsp:nvSpPr>
        <dsp:cNvPr id="0" name=""/>
        <dsp:cNvSpPr/>
      </dsp:nvSpPr>
      <dsp:spPr>
        <a:xfrm>
          <a:off x="6622737" y="2497553"/>
          <a:ext cx="1320593" cy="1320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Open Sans"/>
              <a:ea typeface="Open Sans"/>
              <a:cs typeface="Open Sans"/>
            </a:rPr>
            <a:t>Data Collection</a:t>
          </a:r>
        </a:p>
      </dsp:txBody>
      <dsp:txXfrm>
        <a:off x="6622737" y="2497553"/>
        <a:ext cx="1320593" cy="1320593"/>
      </dsp:txXfrm>
    </dsp:sp>
    <dsp:sp modelId="{34208CDC-A7C3-4F82-ADD8-0584C374D5AB}">
      <dsp:nvSpPr>
        <dsp:cNvPr id="0" name=""/>
        <dsp:cNvSpPr/>
      </dsp:nvSpPr>
      <dsp:spPr>
        <a:xfrm>
          <a:off x="2712585" y="-391"/>
          <a:ext cx="4957079" cy="4957079"/>
        </a:xfrm>
        <a:prstGeom prst="circularArrow">
          <a:avLst>
            <a:gd name="adj1" fmla="val 5195"/>
            <a:gd name="adj2" fmla="val 335531"/>
            <a:gd name="adj3" fmla="val 4016312"/>
            <a:gd name="adj4" fmla="val 2251950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4924C-2944-4DF0-93A2-69725894C98D}">
      <dsp:nvSpPr>
        <dsp:cNvPr id="0" name=""/>
        <dsp:cNvSpPr/>
      </dsp:nvSpPr>
      <dsp:spPr>
        <a:xfrm>
          <a:off x="4530828" y="4017415"/>
          <a:ext cx="1320593" cy="1320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Open Sans"/>
              <a:ea typeface="Open Sans"/>
              <a:cs typeface="Open Sans"/>
            </a:rPr>
            <a:t>Analysis/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Open Sans"/>
              <a:ea typeface="Open Sans"/>
              <a:cs typeface="Open Sans"/>
            </a:rPr>
            <a:t>Meaning </a:t>
          </a:r>
        </a:p>
      </dsp:txBody>
      <dsp:txXfrm>
        <a:off x="4530828" y="4017415"/>
        <a:ext cx="1320593" cy="1320593"/>
      </dsp:txXfrm>
    </dsp:sp>
    <dsp:sp modelId="{2DBA2F17-EAF4-429A-A69F-633034E83AA5}">
      <dsp:nvSpPr>
        <dsp:cNvPr id="0" name=""/>
        <dsp:cNvSpPr/>
      </dsp:nvSpPr>
      <dsp:spPr>
        <a:xfrm>
          <a:off x="2712585" y="-391"/>
          <a:ext cx="4957079" cy="4957079"/>
        </a:xfrm>
        <a:prstGeom prst="circularArrow">
          <a:avLst>
            <a:gd name="adj1" fmla="val 5195"/>
            <a:gd name="adj2" fmla="val 335531"/>
            <a:gd name="adj3" fmla="val 8212519"/>
            <a:gd name="adj4" fmla="val 6448157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BE3DF-F1DE-4748-9898-F5D34D3C5426}">
      <dsp:nvSpPr>
        <dsp:cNvPr id="0" name=""/>
        <dsp:cNvSpPr/>
      </dsp:nvSpPr>
      <dsp:spPr>
        <a:xfrm>
          <a:off x="2438918" y="2497553"/>
          <a:ext cx="1320593" cy="1320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Open Sans"/>
              <a:ea typeface="Open Sans"/>
              <a:cs typeface="Open Sans"/>
            </a:rPr>
            <a:t>Sharing Results</a:t>
          </a:r>
        </a:p>
      </dsp:txBody>
      <dsp:txXfrm>
        <a:off x="2438918" y="2497553"/>
        <a:ext cx="1320593" cy="1320593"/>
      </dsp:txXfrm>
    </dsp:sp>
    <dsp:sp modelId="{B7694970-9109-4644-BEEE-184364087768}">
      <dsp:nvSpPr>
        <dsp:cNvPr id="0" name=""/>
        <dsp:cNvSpPr/>
      </dsp:nvSpPr>
      <dsp:spPr>
        <a:xfrm>
          <a:off x="2712585" y="-391"/>
          <a:ext cx="4957079" cy="4957079"/>
        </a:xfrm>
        <a:prstGeom prst="circularArrow">
          <a:avLst>
            <a:gd name="adj1" fmla="val 5195"/>
            <a:gd name="adj2" fmla="val 335531"/>
            <a:gd name="adj3" fmla="val 12299595"/>
            <a:gd name="adj4" fmla="val 10769670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A6879-8059-4B09-943E-A6CFB85F4C81}">
      <dsp:nvSpPr>
        <dsp:cNvPr id="0" name=""/>
        <dsp:cNvSpPr/>
      </dsp:nvSpPr>
      <dsp:spPr>
        <a:xfrm>
          <a:off x="3237956" y="38366"/>
          <a:ext cx="1320593" cy="1320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Open Sans"/>
              <a:ea typeface="Open Sans"/>
              <a:cs typeface="Open Sans"/>
            </a:rPr>
            <a:t>Using Results</a:t>
          </a:r>
        </a:p>
      </dsp:txBody>
      <dsp:txXfrm>
        <a:off x="3237956" y="38366"/>
        <a:ext cx="1320593" cy="1320593"/>
      </dsp:txXfrm>
    </dsp:sp>
    <dsp:sp modelId="{E0FBA4D3-A8F4-467A-90C5-6A02131D272F}">
      <dsp:nvSpPr>
        <dsp:cNvPr id="0" name=""/>
        <dsp:cNvSpPr/>
      </dsp:nvSpPr>
      <dsp:spPr>
        <a:xfrm>
          <a:off x="2712585" y="-391"/>
          <a:ext cx="4957079" cy="4957079"/>
        </a:xfrm>
        <a:prstGeom prst="circularArrow">
          <a:avLst>
            <a:gd name="adj1" fmla="val 5195"/>
            <a:gd name="adj2" fmla="val 335531"/>
            <a:gd name="adj3" fmla="val 16867296"/>
            <a:gd name="adj4" fmla="val 15197173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9D044-3295-1748-A919-2DC3FB0D1D15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311A1-789B-6D4C-A24A-A7C784460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81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82C4F-B2DA-49C7-ABDB-208640D636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044CF-E41C-4EA4-B6D7-C2BE37BD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Darby</a:t>
            </a:r>
          </a:p>
          <a:p>
            <a:endParaRPr lang="en-US"/>
          </a:p>
          <a:p>
            <a:r>
              <a:rPr lang="en-US"/>
              <a:t>Introduce ourselves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52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are all assessment people, we are all story tellers, we are all conduits to others who care about and support our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Darby</a:t>
            </a:r>
            <a:endParaRPr lang="en-US"/>
          </a:p>
          <a:p>
            <a:r>
              <a:rPr lang="en-US"/>
              <a:t>We are all assessment people, we are all story tellers, we are all conduits to others who care about and support our programs. </a:t>
            </a:r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Darby</a:t>
            </a:r>
            <a:endParaRPr lang="en-US" dirty="0"/>
          </a:p>
          <a:p>
            <a:endParaRPr lang="en-US" dirty="0"/>
          </a:p>
          <a:p>
            <a:r>
              <a:rPr lang="en-US" dirty="0"/>
              <a:t>Purposeful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Transparent</a:t>
            </a:r>
          </a:p>
          <a:p>
            <a:r>
              <a:rPr lang="en-US" dirty="0"/>
              <a:t>Internal purpose/focus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VMGO set the foundation for what you do, what is important, who your audience is, and what you want to accomplish in the future. Align with larger goals and outcomes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Planning—delivery of programs and services to an identified audience, as well as how you are going to assess what you do (could be small/large scale, formal/informal, qualitative/quantitative)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Data collection—timing, qualitative/quantitative, creating good questions that might serve multiple purposes. Think of stakeholders' needs.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Analysis—finding meaning, interpreting, what is meaningful or surprising.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Sharing—transparency, purpose, who need to know what when and how (nugget, full report), participants, assessment people are translators, communicate value and impact 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Using—taking action for improvement, short/long term, seek resources, building relationships, garnering resources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Cycle—never ends.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43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Can be one time, longitudinal, comparison, etc. (We tend to do tables for brevity and longitudinal)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Know your audience, be creative </a:t>
            </a:r>
            <a:endParaRPr lang="en-US"/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Examples: put some results from a recent conference on your website to market for the next one.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13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Spectrum of more/less work, time energy, return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We do written reports and dashboards to give you a comprehensive view of what you asked us to do. (Why we push to have fewer, but more meaningful and actionable,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50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Transition to Sondra—we can count a lot of things, but we need to put meaning with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76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Stories </a:t>
            </a:r>
          </a:p>
          <a:p>
            <a:r>
              <a:rPr lang="en-US">
                <a:cs typeface="Calibri"/>
              </a:rPr>
              <a:t>Branding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95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>
                <a:cs typeface="Calibri"/>
              </a:rPr>
              <a:t>Always have clear talking points. </a:t>
            </a:r>
            <a:endParaRPr lang="en-US"/>
          </a:p>
          <a:p>
            <a:endParaRPr lang="en-US" sz="1800">
              <a:cs typeface="Calibri"/>
            </a:endParaRPr>
          </a:p>
          <a:p>
            <a:r>
              <a:rPr lang="en-US" sz="1800">
                <a:cs typeface="Calibri"/>
              </a:rPr>
              <a:t>People should have knowledge of your department and the Division. </a:t>
            </a:r>
          </a:p>
          <a:p>
            <a:endParaRPr lang="en-US" sz="1800">
              <a:cs typeface="Calibri"/>
            </a:endParaRPr>
          </a:p>
          <a:p>
            <a:r>
              <a:rPr lang="en-US" sz="1800">
                <a:cs typeface="Calibri"/>
              </a:rPr>
              <a:t>If you are a NASPA member, you can join the Student Affairs Fundraising and Communications Knowledge Community and/or the Assessment, Evaluation, and Research Knowledge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044CF-E41C-4EA4-B6D7-C2BE37BD8B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 baseline="0">
                <a:latin typeface="Moriston" charset="0"/>
                <a:ea typeface="Moriston" charset="0"/>
                <a:cs typeface="Moriston" charset="0"/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3418" y="6393001"/>
            <a:ext cx="8790345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076" y="6256903"/>
            <a:ext cx="272195" cy="2721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56" y="6256903"/>
            <a:ext cx="272195" cy="2721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236" y="6246986"/>
            <a:ext cx="299054" cy="2990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675" y="6256903"/>
            <a:ext cx="272195" cy="27219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0954327" y="6393001"/>
            <a:ext cx="618837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59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48412"/>
            <a:ext cx="3932237" cy="12089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riangle 7"/>
          <p:cNvSpPr/>
          <p:nvPr userDrawn="1"/>
        </p:nvSpPr>
        <p:spPr>
          <a:xfrm rot="5400000">
            <a:off x="22114" y="1250393"/>
            <a:ext cx="603315" cy="272727"/>
          </a:xfrm>
          <a:prstGeom prst="triangle">
            <a:avLst>
              <a:gd name="adj" fmla="val 54819"/>
            </a:avLst>
          </a:prstGeom>
          <a:solidFill>
            <a:srgbClr val="FC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4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786" y="848412"/>
            <a:ext cx="4310111" cy="12089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848413"/>
            <a:ext cx="6172200" cy="501264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786" y="2057400"/>
            <a:ext cx="43101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9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053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8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8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5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 b="1" baseline="0">
                <a:latin typeface="Moriston" charset="0"/>
                <a:ea typeface="Moriston" charset="0"/>
                <a:cs typeface="Moriston" charset="0"/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63564" y="5881688"/>
            <a:ext cx="1793137" cy="26458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8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5" indent="0" algn="ctr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9771431" y="5881688"/>
            <a:ext cx="1793137" cy="26458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8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5" indent="0" algn="ctr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167497" y="5890796"/>
            <a:ext cx="1793137" cy="26458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8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5" indent="0" algn="ctr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66499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6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3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5EAE-851D-9548-A86F-C83AAE93EDD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78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1A3BED-66C4-3746-8874-CBF993CE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38" indent="-514338">
              <a:buFont typeface="LucidaGrande" charset="0"/>
              <a:buChar char="▶"/>
              <a:defRPr sz="2400"/>
            </a:lvl1pPr>
            <a:lvl2pPr marL="914377" indent="-457189">
              <a:buFont typeface="Arial" charset="0"/>
              <a:buChar char="•"/>
              <a:defRPr sz="1800"/>
            </a:lvl2pPr>
            <a:lvl3pPr marL="1371566" indent="-457189">
              <a:buFont typeface="Arial" charset="0"/>
              <a:buChar char="•"/>
              <a:defRPr sz="1600"/>
            </a:lvl3pPr>
            <a:lvl4pPr marL="1714457" indent="-342891">
              <a:buFont typeface="Arial" charset="0"/>
              <a:buChar char="•"/>
              <a:defRPr sz="1400"/>
            </a:lvl4pPr>
            <a:lvl5pPr marL="2171646" indent="-342891">
              <a:buFont typeface="Arial" charset="0"/>
              <a:buChar char="•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riangle 6"/>
          <p:cNvSpPr/>
          <p:nvPr userDrawn="1"/>
        </p:nvSpPr>
        <p:spPr>
          <a:xfrm rot="5400000">
            <a:off x="23891" y="1080710"/>
            <a:ext cx="603315" cy="272727"/>
          </a:xfrm>
          <a:prstGeom prst="triangle">
            <a:avLst>
              <a:gd name="adj" fmla="val 54819"/>
            </a:avLst>
          </a:prstGeom>
          <a:solidFill>
            <a:srgbClr val="FC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38" indent="-514338">
              <a:buFont typeface="LucidaGrande" charset="0"/>
              <a:buChar char="▶"/>
              <a:defRPr sz="2400"/>
            </a:lvl1pPr>
            <a:lvl2pPr marL="914377" indent="-457189">
              <a:buFont typeface="Arial" charset="0"/>
              <a:buChar char="•"/>
              <a:defRPr sz="1800"/>
            </a:lvl2pPr>
            <a:lvl3pPr marL="1371566" indent="-457189">
              <a:buFont typeface="Arial" charset="0"/>
              <a:buChar char="•"/>
              <a:defRPr sz="1600"/>
            </a:lvl3pPr>
            <a:lvl4pPr marL="1714457" indent="-342891">
              <a:buFont typeface="Arial" charset="0"/>
              <a:buChar char="•"/>
              <a:defRPr sz="1400"/>
            </a:lvl4pPr>
            <a:lvl5pPr marL="2171646" indent="-342891">
              <a:buFont typeface="Arial" charset="0"/>
              <a:buChar char="•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3418" y="6393001"/>
            <a:ext cx="8790345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076" y="6256903"/>
            <a:ext cx="272195" cy="2721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656" y="6256903"/>
            <a:ext cx="272195" cy="2721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236" y="6246986"/>
            <a:ext cx="299054" cy="2990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675" y="6256903"/>
            <a:ext cx="272195" cy="27219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0954327" y="6393001"/>
            <a:ext cx="618837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riangle 7"/>
          <p:cNvSpPr/>
          <p:nvPr userDrawn="1"/>
        </p:nvSpPr>
        <p:spPr>
          <a:xfrm rot="5400000">
            <a:off x="23891" y="1080710"/>
            <a:ext cx="603315" cy="272727"/>
          </a:xfrm>
          <a:prstGeom prst="triangle">
            <a:avLst>
              <a:gd name="adj" fmla="val 54819"/>
            </a:avLst>
          </a:prstGeom>
          <a:solidFill>
            <a:srgbClr val="FC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15416"/>
            <a:ext cx="10515600" cy="7752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riangle 9"/>
          <p:cNvSpPr/>
          <p:nvPr userDrawn="1"/>
        </p:nvSpPr>
        <p:spPr>
          <a:xfrm rot="5400000">
            <a:off x="23891" y="1166689"/>
            <a:ext cx="603315" cy="272727"/>
          </a:xfrm>
          <a:prstGeom prst="triangle">
            <a:avLst>
              <a:gd name="adj" fmla="val 54819"/>
            </a:avLst>
          </a:prstGeom>
          <a:solidFill>
            <a:srgbClr val="FC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2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0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8DFE3F0-4FCA-E94E-97C4-8F4F1415197F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74977"/>
            <a:ext cx="2743200" cy="365125"/>
          </a:xfrm>
          <a:prstGeom prst="rect">
            <a:avLst/>
          </a:prstGeom>
        </p:spPr>
        <p:txBody>
          <a:bodyPr/>
          <a:lstStyle/>
          <a:p>
            <a:fld id="{3D41D885-335D-104B-B909-79CFD099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64" y="915417"/>
            <a:ext cx="10515600" cy="603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17040"/>
            <a:ext cx="10515600" cy="4482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182" y="92364"/>
            <a:ext cx="11999637" cy="6671682"/>
          </a:xfrm>
          <a:prstGeom prst="rect">
            <a:avLst/>
          </a:prstGeom>
          <a:noFill/>
          <a:ln w="190500"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332C2C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345662" y="5897530"/>
            <a:ext cx="217393" cy="603315"/>
          </a:xfrm>
          <a:prstGeom prst="rect">
            <a:avLst/>
          </a:prstGeom>
          <a:solidFill>
            <a:srgbClr val="FC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403" y="327049"/>
            <a:ext cx="1106131" cy="33939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563418" y="496748"/>
            <a:ext cx="731940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2885580" y="496748"/>
            <a:ext cx="8687584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 userDrawn="1"/>
        </p:nvSpPr>
        <p:spPr>
          <a:xfrm>
            <a:off x="-442105" y="200323"/>
            <a:ext cx="217393" cy="603315"/>
          </a:xfrm>
          <a:prstGeom prst="rect">
            <a:avLst/>
          </a:prstGeom>
          <a:solidFill>
            <a:srgbClr val="FC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7" t="-1172" r="42866" b="72858"/>
          <a:stretch/>
        </p:blipFill>
        <p:spPr>
          <a:xfrm>
            <a:off x="4173648" y="11857"/>
            <a:ext cx="2468160" cy="18846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6" t="-1172" r="58582" b="74799"/>
          <a:stretch/>
        </p:blipFill>
        <p:spPr>
          <a:xfrm>
            <a:off x="3023516" y="6676100"/>
            <a:ext cx="1150132" cy="17555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7" t="-1172" r="65381" b="74799"/>
          <a:stretch/>
        </p:blipFill>
        <p:spPr>
          <a:xfrm rot="5400000">
            <a:off x="-196669" y="3422617"/>
            <a:ext cx="579764" cy="1755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7" t="-1172" r="42866" b="72858"/>
          <a:stretch/>
        </p:blipFill>
        <p:spPr>
          <a:xfrm rot="5400000">
            <a:off x="10861738" y="3416159"/>
            <a:ext cx="2468160" cy="18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4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0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72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Moriston" charset="0"/>
          <a:ea typeface="Moriston" charset="0"/>
          <a:cs typeface="Moriston" charset="0"/>
        </a:defRPr>
      </a:lvl1pPr>
    </p:titleStyle>
    <p:bodyStyle>
      <a:lvl1pPr marL="514338" indent="-514338" algn="l" defTabSz="914377" rtl="0" eaLnBrk="1" latinLnBrk="0" hangingPunct="1">
        <a:lnSpc>
          <a:spcPct val="90000"/>
        </a:lnSpc>
        <a:spcBef>
          <a:spcPts val="1000"/>
        </a:spcBef>
        <a:buClr>
          <a:srgbClr val="332C2C"/>
        </a:buClr>
        <a:buFont typeface="LucidaGrande" charset="0"/>
        <a:buChar char="‣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457189" algn="l" defTabSz="914377" rtl="0" eaLnBrk="1" latinLnBrk="0" hangingPunct="1">
        <a:lnSpc>
          <a:spcPct val="90000"/>
        </a:lnSpc>
        <a:spcBef>
          <a:spcPts val="500"/>
        </a:spcBef>
        <a:buClr>
          <a:srgbClr val="332C2C"/>
        </a:buClr>
        <a:buFont typeface="LucidaGrande" charset="0"/>
        <a:buChar char="‣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66" indent="-457189" algn="l" defTabSz="914377" rtl="0" eaLnBrk="1" latinLnBrk="0" hangingPunct="1">
        <a:lnSpc>
          <a:spcPct val="90000"/>
        </a:lnSpc>
        <a:spcBef>
          <a:spcPts val="500"/>
        </a:spcBef>
        <a:buClr>
          <a:srgbClr val="332C2C"/>
        </a:buClr>
        <a:buFont typeface="LucidaGrande" charset="0"/>
        <a:buChar char="‣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457" indent="-342891" algn="l" defTabSz="914377" rtl="0" eaLnBrk="1" latinLnBrk="0" hangingPunct="1">
        <a:lnSpc>
          <a:spcPct val="90000"/>
        </a:lnSpc>
        <a:spcBef>
          <a:spcPts val="500"/>
        </a:spcBef>
        <a:buClr>
          <a:srgbClr val="332C2C"/>
        </a:buClr>
        <a:buFont typeface="LucidaGrande" charset="0"/>
        <a:buChar char="‣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646" indent="-342891" algn="l" defTabSz="914377" rtl="0" eaLnBrk="1" latinLnBrk="0" hangingPunct="1">
        <a:lnSpc>
          <a:spcPct val="90000"/>
        </a:lnSpc>
        <a:spcBef>
          <a:spcPts val="500"/>
        </a:spcBef>
        <a:buClr>
          <a:srgbClr val="332C2C"/>
        </a:buClr>
        <a:buFont typeface="LucidaGrande" charset="0"/>
        <a:buChar char="‣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7364" y="915417"/>
            <a:ext cx="10515600" cy="603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17040"/>
            <a:ext cx="10515600" cy="4482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6182" y="92364"/>
            <a:ext cx="11999637" cy="6671682"/>
          </a:xfrm>
          <a:prstGeom prst="rect">
            <a:avLst/>
          </a:prstGeom>
          <a:noFill/>
          <a:ln w="190500"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332C2C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63418" y="6393001"/>
            <a:ext cx="11009746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050" y="327049"/>
            <a:ext cx="1270837" cy="339397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563418" y="496748"/>
            <a:ext cx="731940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885580" y="496748"/>
            <a:ext cx="8687584" cy="0"/>
          </a:xfrm>
          <a:prstGeom prst="line">
            <a:avLst/>
          </a:prstGeom>
          <a:ln w="19050">
            <a:solidFill>
              <a:srgbClr val="7073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7" t="-1172" r="42866" b="72858"/>
          <a:stretch/>
        </p:blipFill>
        <p:spPr>
          <a:xfrm>
            <a:off x="4173648" y="11857"/>
            <a:ext cx="2468160" cy="1884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6" t="-1172" r="58582" b="74799"/>
          <a:stretch/>
        </p:blipFill>
        <p:spPr>
          <a:xfrm>
            <a:off x="3023516" y="6676100"/>
            <a:ext cx="1150132" cy="1755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7" t="-1172" r="65381" b="74799"/>
          <a:stretch/>
        </p:blipFill>
        <p:spPr>
          <a:xfrm rot="5400000">
            <a:off x="-196669" y="3422617"/>
            <a:ext cx="579764" cy="1755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7" t="-1172" r="42866" b="72858"/>
          <a:stretch/>
        </p:blipFill>
        <p:spPr>
          <a:xfrm rot="5400000">
            <a:off x="10861738" y="3416159"/>
            <a:ext cx="2468160" cy="18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9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Moriston" charset="0"/>
          <a:ea typeface="Moriston" charset="0"/>
          <a:cs typeface="Moristo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LucidaGrande" charset="0"/>
        <a:buChar char="‣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ingoutcomesassessment.org/wp-content/uploads/2019/10/EBST-Toolkit.pdf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outcomesassessment.org/wp-content/uploads/2021/02/Occasional-Paper-50_EBST.pdf" TargetMode="External"/><Relationship Id="rId2" Type="http://schemas.openxmlformats.org/officeDocument/2006/relationships/hyperlink" Target="https://www.ted.com/talks/brene_brown_the_power_of_vulnerability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sidehighered.com/blogs/call-action-marketing-and-communications-higher-education/fostering-culture-assessment?utm_source=Inside+Higher+Ed&amp;utm_campaign=67ea99d4d2-DNU_2021_COPY_02&amp;utm_medium=email&amp;utm_term=0_1fcbc04421-67ea99d4d2-198219525&amp;mc_cid=67ea99d4d2&amp;mc_eid=e8c3e530ca" TargetMode="External"/><Relationship Id="rId5" Type="http://schemas.openxmlformats.org/officeDocument/2006/relationships/hyperlink" Target="https://www.youtube.com/watch?v=TutW9VCam8A" TargetMode="External"/><Relationship Id="rId4" Type="http://schemas.openxmlformats.org/officeDocument/2006/relationships/hyperlink" Target="https://www.learningoutcomesassessment.org/wp-content/uploads/2019/10/EBST-Toolkit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364" y="1519080"/>
            <a:ext cx="10515600" cy="302786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500000"/>
                </a:solidFill>
                <a:latin typeface="Oswald"/>
              </a:rPr>
              <a:t>Interpretation of Data: Telling Your Story Well</a:t>
            </a:r>
            <a:br>
              <a:rPr lang="en-US" sz="4800" dirty="0">
                <a:latin typeface="Oswald"/>
              </a:rPr>
            </a:br>
            <a:br>
              <a:rPr lang="en-US" sz="2400" b="0" i="1" dirty="0">
                <a:latin typeface="Open Sans"/>
              </a:rPr>
            </a:br>
            <a:endParaRPr lang="en-US" b="0" i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915545" y="4182638"/>
            <a:ext cx="6359237" cy="10284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000" b="1" dirty="0">
                <a:latin typeface="Open Sans"/>
                <a:ea typeface="Tungsten Light" charset="0"/>
                <a:cs typeface="Tungsten Light" charset="0"/>
              </a:rPr>
              <a:t>Darby Roberts</a:t>
            </a:r>
            <a:r>
              <a:rPr lang="en-US" sz="2000" dirty="0">
                <a:latin typeface="Open Sans"/>
                <a:ea typeface="Tungsten Light" charset="0"/>
                <a:cs typeface="Tungsten Light" charset="0"/>
              </a:rPr>
              <a:t>, PhD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latin typeface="Open Sans"/>
                <a:ea typeface="Tungsten Light" charset="0"/>
                <a:cs typeface="Tungsten Light" charset="0"/>
              </a:rPr>
              <a:t>Student Affairs Planning, Assessment &amp; Research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latin typeface="Open Sans"/>
                <a:ea typeface="Open Sans"/>
                <a:cs typeface="Open Sans"/>
              </a:rPr>
              <a:t>Texas A&amp;M University</a:t>
            </a:r>
          </a:p>
        </p:txBody>
      </p:sp>
    </p:spTree>
    <p:extLst>
      <p:ext uri="{BB962C8B-B14F-4D97-AF65-F5344CB8AC3E}">
        <p14:creationId xmlns:p14="http://schemas.microsoft.com/office/powerpoint/2010/main" val="19550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276519-3AD1-6304-2156-893F062A661D}"/>
              </a:ext>
            </a:extLst>
          </p:cNvPr>
          <p:cNvSpPr>
            <a:spLocks noGrp="1"/>
          </p:cNvSpPr>
          <p:nvPr/>
        </p:nvSpPr>
        <p:spPr>
          <a:xfrm>
            <a:off x="841376" y="1501027"/>
            <a:ext cx="10515600" cy="2884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Moriston" charset="0"/>
                <a:ea typeface="Moriston" charset="0"/>
                <a:cs typeface="Moriston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400" b="0">
                <a:latin typeface="Oswald"/>
              </a:rPr>
              <a:t>"Good stories surprise us. They make us think and feel. They stick in our minds and help us remember ideas and concepts in a way that a PowerPoint crammed with bar graphs never can."</a:t>
            </a:r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C8FC5B3-0EBB-BF30-EA91-03E9A5DE781B}"/>
              </a:ext>
            </a:extLst>
          </p:cNvPr>
          <p:cNvSpPr>
            <a:spLocks noGrp="1"/>
          </p:cNvSpPr>
          <p:nvPr/>
        </p:nvSpPr>
        <p:spPr>
          <a:xfrm>
            <a:off x="2290086" y="4249002"/>
            <a:ext cx="7604852" cy="949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latin typeface="Open Sans"/>
            </a:endParaRPr>
          </a:p>
          <a:p>
            <a:pPr algn="ctr"/>
            <a:r>
              <a:rPr lang="en-US" sz="2000" i="1">
                <a:latin typeface="Open Sans"/>
              </a:rPr>
              <a:t>— Joe Lazauskas and Shane Snow, The Storytelling Edge (2018)</a:t>
            </a:r>
          </a:p>
        </p:txBody>
      </p:sp>
    </p:spTree>
    <p:extLst>
      <p:ext uri="{BB962C8B-B14F-4D97-AF65-F5344CB8AC3E}">
        <p14:creationId xmlns:p14="http://schemas.microsoft.com/office/powerpoint/2010/main" val="40618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707B-4E2E-4B5D-BEF4-54F34199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197242"/>
          </a:xfrm>
        </p:spPr>
        <p:txBody>
          <a:bodyPr/>
          <a:lstStyle/>
          <a:p>
            <a:r>
              <a:rPr lang="en-US" dirty="0"/>
              <a:t>Evidence-Based Storytelling</a:t>
            </a:r>
            <a:br>
              <a:rPr lang="en-US" dirty="0"/>
            </a:br>
            <a:r>
              <a:rPr lang="en-US" dirty="0"/>
              <a:t>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B8DFE-E435-495C-B25F-0E0CD00C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1007848" cy="1645080"/>
          </a:xfrm>
        </p:spPr>
        <p:txBody>
          <a:bodyPr>
            <a:normAutofit/>
          </a:bodyPr>
          <a:lstStyle/>
          <a:p>
            <a:r>
              <a:rPr lang="en-US" sz="2000" dirty="0"/>
              <a:t>Adapted from: </a:t>
            </a:r>
            <a:r>
              <a:rPr lang="en-US" sz="20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Jankowski, N. A., &amp; Baker, G. R. (2019, October). </a:t>
            </a:r>
            <a:r>
              <a:rPr lang="en-US" sz="2000" i="1" dirty="0">
                <a:effectLst/>
                <a:latin typeface="Open Sans"/>
                <a:ea typeface="Calibri" panose="020F0502020204030204" pitchFamily="34" charset="0"/>
                <a:cs typeface="Calibri"/>
              </a:rPr>
              <a:t>Building a narrative via evidence-based storytelling: A toolkit for practice</a:t>
            </a:r>
            <a:r>
              <a:rPr lang="en-US" sz="20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. Urbana, IL: University of Illinois and Indiana University, National Institute for Learning Outcomes Assessment (NILOA). Retrieved from </a:t>
            </a:r>
            <a:r>
              <a:rPr lang="en-US" sz="2000" u="sng" dirty="0">
                <a:solidFill>
                  <a:srgbClr val="0563C1"/>
                </a:solidFill>
                <a:effectLst/>
                <a:latin typeface="Open Sans"/>
                <a:ea typeface="Calibri" panose="020F0502020204030204" pitchFamily="34" charset="0"/>
                <a:cs typeface="Calibri"/>
                <a:hlinkClick r:id="rId2"/>
              </a:rPr>
              <a:t>https://www.learningoutcomesassessment.org/wp-content/uploads/2019/10/EBST-Toolkit.pdf</a:t>
            </a:r>
            <a:r>
              <a:rPr lang="en-US" sz="2000" dirty="0">
                <a:latin typeface="Open Sans"/>
                <a:ea typeface="Calibri" panose="020F0502020204030204" pitchFamily="34" charset="0"/>
                <a:cs typeface="Calibri"/>
              </a:rPr>
              <a:t> </a:t>
            </a:r>
            <a:endParaRPr lang="en-US" sz="2000" dirty="0">
              <a:effectLst/>
              <a:latin typeface="Open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1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8F16-4BFA-418E-8619-00C6A484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34C4F-542E-49FD-AA9E-E7448E121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Who is the target audience(s)?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Is it internal or external?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Are there other audiences who may be interested? </a:t>
            </a:r>
          </a:p>
        </p:txBody>
      </p:sp>
    </p:spTree>
    <p:extLst>
      <p:ext uri="{BB962C8B-B14F-4D97-AF65-F5344CB8AC3E}">
        <p14:creationId xmlns:p14="http://schemas.microsoft.com/office/powerpoint/2010/main" val="376267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15AB-7F4A-452C-9853-CA3255C3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F94ED-3809-452A-A70E-409D23D22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717040"/>
            <a:ext cx="11186556" cy="4482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argument do you want to make to your target audience?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are the goals for the story?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do you want the audiences to take away from the story?</a:t>
            </a:r>
          </a:p>
        </p:txBody>
      </p:sp>
    </p:spTree>
    <p:extLst>
      <p:ext uri="{BB962C8B-B14F-4D97-AF65-F5344CB8AC3E}">
        <p14:creationId xmlns:p14="http://schemas.microsoft.com/office/powerpoint/2010/main" val="35628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4AD-119C-412B-87B7-8F9967C3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10018-5B92-4C2D-A7DA-216DFBA9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evidence do you have to assert your claims?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counts as compelling evidence?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Do you have that evidence?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Is it evidence you think they should be aware of?</a:t>
            </a:r>
          </a:p>
        </p:txBody>
      </p:sp>
    </p:spTree>
    <p:extLst>
      <p:ext uri="{BB962C8B-B14F-4D97-AF65-F5344CB8AC3E}">
        <p14:creationId xmlns:p14="http://schemas.microsoft.com/office/powerpoint/2010/main" val="427584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817C2-6216-405B-A6D1-2DDB84E2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Story and Language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2E1A-7E72-4754-8276-74CE4C234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kind of story are you telling?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Is you audience interested in that type of story?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context is needed to understand the story?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is the setting?</a:t>
            </a:r>
          </a:p>
        </p:txBody>
      </p:sp>
    </p:spTree>
    <p:extLst>
      <p:ext uri="{BB962C8B-B14F-4D97-AF65-F5344CB8AC3E}">
        <p14:creationId xmlns:p14="http://schemas.microsoft.com/office/powerpoint/2010/main" val="397009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CF7A-E7C9-484E-9689-2F5E2911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7107-3409-4960-A802-386D9DA47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Who are the characters in your story?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Can your audience identify with the characters?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are the motivations of the characters? </a:t>
            </a:r>
          </a:p>
        </p:txBody>
      </p:sp>
    </p:spTree>
    <p:extLst>
      <p:ext uri="{BB962C8B-B14F-4D97-AF65-F5344CB8AC3E}">
        <p14:creationId xmlns:p14="http://schemas.microsoft.com/office/powerpoint/2010/main" val="32553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4754-72F4-479F-A8F3-FCCFA891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1CFBA-A437-4011-AD3B-2CED0553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2" y="1518732"/>
            <a:ext cx="11222182" cy="52013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is the plot? (causal sequence of events)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conditions need to be included?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are we trying to address or overcome?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is the argument you need to make to provide support from the evidence provided?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How might audience use the information moving forward? </a:t>
            </a:r>
          </a:p>
        </p:txBody>
      </p:sp>
    </p:spTree>
    <p:extLst>
      <p:ext uri="{BB962C8B-B14F-4D97-AF65-F5344CB8AC3E}">
        <p14:creationId xmlns:p14="http://schemas.microsoft.com/office/powerpoint/2010/main" val="41405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29580-67A2-426E-9641-00767CC1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4F40F-C779-4AC9-BC12-0300FF261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7040"/>
            <a:ext cx="11049000" cy="4482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Are the visuals appropriate for your story?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Do they support or detract from your story?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Did you make meaning for the stakeholder (or expecting them to make sense of it)? </a:t>
            </a:r>
          </a:p>
        </p:txBody>
      </p:sp>
    </p:spTree>
    <p:extLst>
      <p:ext uri="{BB962C8B-B14F-4D97-AF65-F5344CB8AC3E}">
        <p14:creationId xmlns:p14="http://schemas.microsoft.com/office/powerpoint/2010/main" val="222572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8917-706D-4CEB-85B2-426E377A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Awareness and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EF7E1-2982-470C-A9CE-E08BA42E7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7040"/>
            <a:ext cx="10942122" cy="44821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is the best medium to share your story?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Which means best reach your target audience(s)?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How will you make them aware of it and how will they find it?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6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B1E41A-5722-7C89-A6CC-4E5E8273A3A1}"/>
              </a:ext>
            </a:extLst>
          </p:cNvPr>
          <p:cNvSpPr>
            <a:spLocks noGrp="1"/>
          </p:cNvSpPr>
          <p:nvPr/>
        </p:nvSpPr>
        <p:spPr>
          <a:xfrm>
            <a:off x="831851" y="2673715"/>
            <a:ext cx="10515600" cy="667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Moriston" charset="0"/>
                <a:ea typeface="Moriston" charset="0"/>
                <a:cs typeface="Moriston" charset="0"/>
              </a:defRPr>
            </a:lvl1pPr>
          </a:lstStyle>
          <a:p>
            <a:pPr algn="ctr"/>
            <a:r>
              <a:rPr lang="en-US" sz="4400" b="0">
                <a:latin typeface="Oswald"/>
              </a:rPr>
              <a:t>“Maybe stories are just data with a soul.”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E2DC5F7-1867-16E5-CBDF-CEF5D9F9C6B7}"/>
              </a:ext>
            </a:extLst>
          </p:cNvPr>
          <p:cNvSpPr>
            <a:spLocks noGrp="1"/>
          </p:cNvSpPr>
          <p:nvPr/>
        </p:nvSpPr>
        <p:spPr>
          <a:xfrm>
            <a:off x="4403152" y="3010380"/>
            <a:ext cx="3299552" cy="94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i="1">
              <a:latin typeface="Open Sans"/>
            </a:endParaRPr>
          </a:p>
          <a:p>
            <a:pPr algn="ctr"/>
            <a:r>
              <a:rPr lang="en-US" sz="2200" i="1">
                <a:latin typeface="Open Sans"/>
              </a:rPr>
              <a:t>— Brene' Brown, 2010</a:t>
            </a:r>
          </a:p>
        </p:txBody>
      </p:sp>
    </p:spTree>
    <p:extLst>
      <p:ext uri="{BB962C8B-B14F-4D97-AF65-F5344CB8AC3E}">
        <p14:creationId xmlns:p14="http://schemas.microsoft.com/office/powerpoint/2010/main" val="317099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1525F14-0851-EE70-5B26-B0674DDCB50B}"/>
              </a:ext>
            </a:extLst>
          </p:cNvPr>
          <p:cNvSpPr>
            <a:spLocks noGrp="1"/>
          </p:cNvSpPr>
          <p:nvPr/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Moriston" charset="0"/>
                <a:ea typeface="Moriston" charset="0"/>
                <a:cs typeface="Moriston" charset="0"/>
              </a:defRPr>
            </a:lvl1pPr>
          </a:lstStyle>
          <a:p>
            <a:pPr algn="ctr"/>
            <a:r>
              <a:rPr lang="en-US" b="0">
                <a:latin typeface="Oswald"/>
              </a:rPr>
              <a:t>Questions and Discussion</a:t>
            </a:r>
            <a:br>
              <a:rPr lang="en-US" b="0">
                <a:latin typeface="Oswald"/>
              </a:rPr>
            </a:br>
            <a:endParaRPr lang="en-US" b="0">
              <a:latin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95391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146CB-E7D4-4053-A52E-82CCF27C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0">
                <a:latin typeface="Oswald"/>
              </a:rPr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1306-FF1A-4981-B531-8EFE4F105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886" y="1825625"/>
            <a:ext cx="5653314" cy="45312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3715" indent="-513715">
              <a:lnSpc>
                <a:spcPct val="110000"/>
              </a:lnSpc>
              <a:spcAft>
                <a:spcPts val="500"/>
              </a:spcAft>
            </a:pPr>
            <a:r>
              <a:rPr lang="en-US" dirty="0">
                <a:latin typeface="Open Sans"/>
                <a:ea typeface="Open Sans"/>
                <a:cs typeface="Open Sans"/>
              </a:rPr>
              <a:t>Talk about assessment in the context of planning and communicating</a:t>
            </a:r>
            <a:endParaRPr lang="en-US" dirty="0">
              <a:cs typeface="Calibri" panose="020F0502020204030204"/>
            </a:endParaRPr>
          </a:p>
          <a:p>
            <a:pPr marL="513715" indent="-513715">
              <a:lnSpc>
                <a:spcPct val="110000"/>
              </a:lnSpc>
              <a:spcAft>
                <a:spcPts val="500"/>
              </a:spcAft>
            </a:pPr>
            <a:r>
              <a:rPr lang="en-US" dirty="0">
                <a:latin typeface="Open Sans"/>
                <a:ea typeface="Open Sans"/>
                <a:cs typeface="Open Sans"/>
              </a:rPr>
              <a:t>Translate assessment results to your stakeholders’ language</a:t>
            </a:r>
          </a:p>
          <a:p>
            <a:pPr marL="513715" indent="-513715">
              <a:lnSpc>
                <a:spcPct val="110000"/>
              </a:lnSpc>
              <a:spcAft>
                <a:spcPts val="500"/>
              </a:spcAft>
            </a:pPr>
            <a:r>
              <a:rPr lang="en-US" dirty="0">
                <a:latin typeface="Open Sans"/>
                <a:ea typeface="Open Sans"/>
                <a:cs typeface="Open Sans"/>
              </a:rPr>
              <a:t>Anticipate, and communicate to, stakeholders’ interests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B18EF-5825-40B9-B536-0EA895D88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524" y="1825625"/>
            <a:ext cx="56485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3715" indent="-513715">
              <a:lnSpc>
                <a:spcPct val="100000"/>
              </a:lnSpc>
              <a:spcAft>
                <a:spcPts val="500"/>
              </a:spcAft>
            </a:pPr>
            <a:r>
              <a:rPr lang="en-US" dirty="0">
                <a:latin typeface="Open Sans"/>
                <a:ea typeface="Open Sans"/>
                <a:cs typeface="Calibri"/>
              </a:rPr>
              <a:t>Continually share your story in a variety of ways</a:t>
            </a:r>
          </a:p>
        </p:txBody>
      </p:sp>
    </p:spTree>
    <p:extLst>
      <p:ext uri="{BB962C8B-B14F-4D97-AF65-F5344CB8AC3E}">
        <p14:creationId xmlns:p14="http://schemas.microsoft.com/office/powerpoint/2010/main" val="32924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B1E41A-5722-7C89-A6CC-4E5E8273A3A1}"/>
              </a:ext>
            </a:extLst>
          </p:cNvPr>
          <p:cNvSpPr>
            <a:spLocks noGrp="1"/>
          </p:cNvSpPr>
          <p:nvPr/>
        </p:nvSpPr>
        <p:spPr>
          <a:xfrm>
            <a:off x="831851" y="1120027"/>
            <a:ext cx="10515600" cy="2884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Moriston" charset="0"/>
                <a:ea typeface="Moriston" charset="0"/>
                <a:cs typeface="Moriston" charset="0"/>
              </a:defRPr>
            </a:lvl1pPr>
          </a:lstStyle>
          <a:p>
            <a:pPr algn="ctr"/>
            <a:r>
              <a:rPr lang="en-US" sz="4400" b="0">
                <a:latin typeface="Oswald"/>
              </a:rPr>
              <a:t>“Evidence gives stories substance, but stories give evidence meaning.”</a:t>
            </a:r>
          </a:p>
          <a:p>
            <a:pPr algn="ctr">
              <a:lnSpc>
                <a:spcPct val="100000"/>
              </a:lnSpc>
            </a:pPr>
            <a:endParaRPr lang="en-US" sz="4400" b="0">
              <a:latin typeface="Oswald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E2DC5F7-1867-16E5-CBDF-CEF5D9F9C6B7}"/>
              </a:ext>
            </a:extLst>
          </p:cNvPr>
          <p:cNvSpPr>
            <a:spLocks noGrp="1"/>
          </p:cNvSpPr>
          <p:nvPr/>
        </p:nvSpPr>
        <p:spPr>
          <a:xfrm>
            <a:off x="3726093" y="3201705"/>
            <a:ext cx="4750980" cy="949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latin typeface="Open Sans"/>
            </a:endParaRPr>
          </a:p>
          <a:p>
            <a:pPr algn="ctr"/>
            <a:r>
              <a:rPr lang="en-US" sz="2000" i="1">
                <a:latin typeface="Open Sans"/>
              </a:rPr>
              <a:t>— Natasha Jankowski, 2021</a:t>
            </a:r>
          </a:p>
        </p:txBody>
      </p:sp>
    </p:spTree>
    <p:extLst>
      <p:ext uri="{BB962C8B-B14F-4D97-AF65-F5344CB8AC3E}">
        <p14:creationId xmlns:p14="http://schemas.microsoft.com/office/powerpoint/2010/main" val="389835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A044-E5EC-4AE7-9249-47607B71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364" y="1991742"/>
            <a:ext cx="10515600" cy="2736915"/>
          </a:xfrm>
        </p:spPr>
        <p:txBody>
          <a:bodyPr/>
          <a:lstStyle/>
          <a:p>
            <a:pPr algn="ctr"/>
            <a:r>
              <a:rPr lang="en-US" sz="8000" b="0">
                <a:latin typeface="Oswald"/>
              </a:rPr>
              <a:t>Thank you! </a:t>
            </a:r>
            <a:br>
              <a:rPr lang="en-US" b="0">
                <a:latin typeface="Oswald"/>
              </a:rPr>
            </a:br>
            <a:endParaRPr lang="en-US" b="0">
              <a:latin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61619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2EA6-BABB-4C9A-B463-2D11D4A0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0">
                <a:latin typeface="Oswald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A6C93-E7CC-47F4-B544-76524E96B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608363"/>
            <a:ext cx="10946080" cy="50700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300" dirty="0">
                <a:latin typeface="Open Sans"/>
                <a:ea typeface="Calibri" panose="020F0502020204030204" pitchFamily="34" charset="0"/>
                <a:cs typeface="Calibri"/>
              </a:rPr>
              <a:t>Balliett, A. (2020). </a:t>
            </a:r>
            <a:r>
              <a:rPr lang="en-US" sz="1300" i="1" dirty="0">
                <a:latin typeface="Open Sans"/>
                <a:ea typeface="Calibri" panose="020F0502020204030204" pitchFamily="34" charset="0"/>
                <a:cs typeface="Calibri"/>
              </a:rPr>
              <a:t>Killer visual strategies: Engage any audience, improve comprehension, and get amazing results using visual communication</a:t>
            </a:r>
            <a:r>
              <a:rPr lang="en-US" sz="1300" dirty="0">
                <a:latin typeface="Open Sans"/>
                <a:ea typeface="Calibri" panose="020F0502020204030204" pitchFamily="34" charset="0"/>
                <a:cs typeface="Calibri"/>
              </a:rPr>
              <a:t>. Wiley.</a:t>
            </a:r>
          </a:p>
          <a:p>
            <a:pPr marL="0" indent="0">
              <a:spcBef>
                <a:spcPts val="0"/>
              </a:spcBef>
              <a:buNone/>
            </a:pPr>
            <a:endParaRPr lang="en-US" sz="1300" dirty="0">
              <a:latin typeface="Open Sans"/>
              <a:ea typeface="Calibri" panose="020F0502020204030204" pitchFamily="34" charset="0"/>
              <a:cs typeface="Calibr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Brown, B. (2010). The power of vulnerability. Retrieved from </a:t>
            </a:r>
            <a:r>
              <a:rPr lang="en-US" sz="1300" u="sng" dirty="0">
                <a:solidFill>
                  <a:srgbClr val="0563C1"/>
                </a:solidFill>
                <a:effectLst/>
                <a:latin typeface="Open Sans"/>
                <a:ea typeface="Calibri" panose="020F0502020204030204" pitchFamily="34" charset="0"/>
                <a:cs typeface="Calibri"/>
                <a:hlinkClick r:id="rId2"/>
              </a:rPr>
              <a:t>https://www.ted.com/talks/brene_brown_the_power_of_vulnerability</a:t>
            </a:r>
            <a:endParaRPr lang="en-US" sz="1300" dirty="0">
              <a:effectLst/>
              <a:latin typeface="Open Sans"/>
              <a:ea typeface="Calibri" panose="020F0502020204030204" pitchFamily="34" charset="0"/>
              <a:cs typeface="Calibr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effectLst/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Jankowski, N. (2021, January). </a:t>
            </a:r>
            <a:r>
              <a:rPr lang="en-US" sz="1300" i="1" dirty="0">
                <a:effectLst/>
                <a:latin typeface="Open Sans"/>
                <a:ea typeface="Calibri" panose="020F0502020204030204" pitchFamily="34" charset="0"/>
                <a:cs typeface="Calibri"/>
              </a:rPr>
              <a:t>Evidence-based storytelling in assessment. </a:t>
            </a: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(Occasional Paper No. 50). Urbana, IL: University of Illinois and Indiana University, National Institute for Learning Outcomes Assessment. Retrieved from </a:t>
            </a:r>
            <a:r>
              <a:rPr lang="en-US" sz="1300" u="sng" dirty="0">
                <a:solidFill>
                  <a:srgbClr val="0563C1"/>
                </a:solidFill>
                <a:effectLst/>
                <a:latin typeface="Open Sans"/>
                <a:ea typeface="Calibri" panose="020F0502020204030204" pitchFamily="34" charset="0"/>
                <a:cs typeface="Calibri"/>
                <a:hlinkClick r:id="rId3"/>
              </a:rPr>
              <a:t>https://www.learningoutcomesassessment.org/wp-content/uploads/2021/02/Occasional-Paper-50_EBST.pdf</a:t>
            </a:r>
            <a:r>
              <a:rPr lang="en-US" sz="1300" dirty="0">
                <a:latin typeface="Open Sans"/>
                <a:ea typeface="Calibri" panose="020F0502020204030204" pitchFamily="34" charset="0"/>
                <a:cs typeface="Calibri"/>
              </a:rPr>
              <a:t> </a:t>
            </a:r>
            <a:endParaRPr lang="en-US" sz="1300" dirty="0">
              <a:latin typeface="Open Sans"/>
              <a:ea typeface="Calibri" panose="020F0502020204030204" pitchFamily="34" charset="0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300" dirty="0"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Jankowski, N. A., &amp; Baker, G. R. (2019, October). </a:t>
            </a:r>
            <a:r>
              <a:rPr lang="en-US" sz="1300" i="1" dirty="0">
                <a:effectLst/>
                <a:latin typeface="Open Sans"/>
                <a:ea typeface="Calibri" panose="020F0502020204030204" pitchFamily="34" charset="0"/>
                <a:cs typeface="Calibri"/>
              </a:rPr>
              <a:t>Building a narrative via evidence-based storytelling: A toolkit for practice</a:t>
            </a: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. Urbana, IL: University of Illinois and Indiana University, National Institute for Learning Outcomes Assessment (NILOA). Retrieved from </a:t>
            </a:r>
            <a:r>
              <a:rPr lang="en-US" sz="1300" u="sng" dirty="0">
                <a:solidFill>
                  <a:srgbClr val="0563C1"/>
                </a:solidFill>
                <a:effectLst/>
                <a:latin typeface="Open Sans"/>
                <a:ea typeface="Calibri" panose="020F0502020204030204" pitchFamily="34" charset="0"/>
                <a:cs typeface="Calibri"/>
                <a:hlinkClick r:id="rId4"/>
              </a:rPr>
              <a:t>https://www.learningoutcomesassessment.org/wp-content/uploads/2019/10/EBST-Toolkit.pdf</a:t>
            </a:r>
            <a:r>
              <a:rPr lang="en-US" sz="1300" dirty="0">
                <a:latin typeface="Open Sans"/>
                <a:ea typeface="Calibri" panose="020F0502020204030204" pitchFamily="34" charset="0"/>
                <a:cs typeface="Calibri"/>
              </a:rPr>
              <a:t> </a:t>
            </a:r>
            <a:endParaRPr lang="en-US" sz="1300" dirty="0">
              <a:effectLst/>
              <a:latin typeface="Open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latin typeface="Open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Jankowski, N., Mello, B., &amp; Levy, J. (2020). </a:t>
            </a:r>
            <a:r>
              <a:rPr lang="en-US" sz="1300" i="1" dirty="0">
                <a:effectLst/>
                <a:latin typeface="Open Sans"/>
                <a:ea typeface="Calibri" panose="020F0502020204030204" pitchFamily="34" charset="0"/>
                <a:cs typeface="Calibri"/>
              </a:rPr>
              <a:t>The evidence-based storytelling toolkit: Using assessment data to write your learning narrative</a:t>
            </a:r>
            <a:r>
              <a:rPr lang="en-US" sz="1300" dirty="0">
                <a:effectLst/>
                <a:latin typeface="Open Sans"/>
                <a:ea typeface="Calibri" panose="020F0502020204030204" pitchFamily="34" charset="0"/>
                <a:cs typeface="Calibri"/>
              </a:rPr>
              <a:t>. Retrieved from </a:t>
            </a:r>
            <a:r>
              <a:rPr lang="en-US" sz="1300" u="sng" dirty="0">
                <a:solidFill>
                  <a:srgbClr val="0563C1"/>
                </a:solidFill>
                <a:effectLst/>
                <a:latin typeface="Open Sans"/>
                <a:ea typeface="Calibri" panose="020F0502020204030204" pitchFamily="34" charset="0"/>
                <a:cs typeface="Times New Roman"/>
                <a:hlinkClick r:id="rId5"/>
              </a:rPr>
              <a:t>https://www.youtube.com/watch?v=TutW9VCam8A</a:t>
            </a:r>
            <a:endParaRPr lang="en-US" sz="1300" u="sng" dirty="0">
              <a:solidFill>
                <a:srgbClr val="0563C1"/>
              </a:solidFill>
              <a:effectLst/>
              <a:latin typeface="Open Sans"/>
              <a:ea typeface="Calibri" panose="020F0502020204030204" pitchFamily="34" charset="0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300" dirty="0" err="1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Lazauskas</a:t>
            </a:r>
            <a:r>
              <a:rPr lang="en-US" sz="13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, J., &amp; Snow, S. (2018). The storytelling edge. Retrieved from </a:t>
            </a:r>
            <a:r>
              <a:rPr lang="en-US" sz="1300" dirty="0">
                <a:ea typeface="+mn-lt"/>
                <a:cs typeface="+mn-lt"/>
              </a:rPr>
              <a:t>https://www.youtube.com/watch?v=yi5Xa-Xkqd0    </a:t>
            </a:r>
            <a:endParaRPr lang="en-US" sz="1300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300" u="sng" dirty="0">
              <a:solidFill>
                <a:srgbClr val="0563C1"/>
              </a:solidFill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00" dirty="0">
                <a:latin typeface="Open Sans"/>
                <a:ea typeface="+mn-lt"/>
                <a:cs typeface="+mn-lt"/>
              </a:rPr>
              <a:t>Richards, M. (March 25, 2021). Fostering a culture of assessment.  Retrieved from </a:t>
            </a:r>
            <a:r>
              <a:rPr lang="en-US" sz="1300" u="sng" dirty="0">
                <a:solidFill>
                  <a:srgbClr val="0563C1"/>
                </a:solidFill>
                <a:latin typeface="Open Sans"/>
                <a:ea typeface="+mn-lt"/>
                <a:cs typeface="+mn-lt"/>
                <a:hlinkClick r:id="rId6"/>
              </a:rPr>
              <a:t>https://www.insidehighered.com/blogs/call-action-marketing-and-communications-higher-education/fostering-culture-assessment?utm_source=Inside+Higher+Ed&amp;utm_campaign=67ea99d4d2-DNU_2021_COPY_02&amp;utm_medium=email&amp;utm_term=0_1fcbc04421-67ea99d4d2-198219525&amp;mc_cid=67ea99d4d2&amp;mc_eid=e8c3e530ca</a:t>
            </a:r>
            <a:r>
              <a:rPr lang="en-US" sz="1300" dirty="0">
                <a:latin typeface="Open Sans"/>
                <a:ea typeface="+mn-lt"/>
                <a:cs typeface="+mn-lt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sz="1300" dirty="0">
              <a:latin typeface="Open Sans"/>
              <a:ea typeface="Calibri" panose="020F0502020204030204" pitchFamily="34" charset="0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300" dirty="0">
              <a:latin typeface="Open Sans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88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9008D-6BC8-4F5F-ADA3-A751FAC6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0">
                <a:latin typeface="Oswald"/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5B1EB-3BEF-45C8-BED2-FE012F87C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7040"/>
            <a:ext cx="10699214" cy="44629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800" dirty="0">
                <a:latin typeface="Open Sans"/>
                <a:ea typeface="Open Sans"/>
                <a:cs typeface="Open Sans"/>
              </a:rPr>
              <a:t>Collecting </a:t>
            </a:r>
            <a:r>
              <a:rPr lang="en-US" sz="2800" b="1" dirty="0">
                <a:solidFill>
                  <a:srgbClr val="500000"/>
                </a:solidFill>
                <a:latin typeface="Open Sans"/>
                <a:ea typeface="Open Sans"/>
                <a:cs typeface="Open Sans"/>
              </a:rPr>
              <a:t>meaningful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data, </a:t>
            </a:r>
            <a:r>
              <a:rPr lang="en-US" sz="2800" b="1" dirty="0">
                <a:solidFill>
                  <a:srgbClr val="500000"/>
                </a:solidFill>
                <a:latin typeface="Open Sans"/>
                <a:ea typeface="Open Sans"/>
                <a:cs typeface="Open Sans"/>
              </a:rPr>
              <a:t>reflecting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on results, making </a:t>
            </a:r>
            <a:r>
              <a:rPr lang="en-US" sz="2800" b="1" dirty="0">
                <a:solidFill>
                  <a:srgbClr val="500000"/>
                </a:solidFill>
                <a:latin typeface="Open Sans"/>
                <a:ea typeface="Open Sans"/>
                <a:cs typeface="Open Sans"/>
              </a:rPr>
              <a:t>decisions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about actions, </a:t>
            </a:r>
            <a:r>
              <a:rPr lang="en-US" sz="2800" b="1" dirty="0">
                <a:solidFill>
                  <a:srgbClr val="500000"/>
                </a:solidFill>
                <a:latin typeface="Open Sans"/>
                <a:ea typeface="Open Sans"/>
                <a:cs typeface="Open Sans"/>
              </a:rPr>
              <a:t>following up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to see if actions made a positive difference </a:t>
            </a:r>
            <a:endParaRPr lang="en-US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endParaRPr lang="en-US" sz="2800" dirty="0">
              <a:latin typeface="Open Sans"/>
              <a:ea typeface="Open Sans"/>
              <a:cs typeface="Open Sans"/>
            </a:endParaRPr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800" dirty="0">
                <a:latin typeface="Open Sans"/>
                <a:ea typeface="Open Sans"/>
                <a:cs typeface="Open Sans"/>
              </a:rPr>
              <a:t>Used for unit/program </a:t>
            </a:r>
            <a:r>
              <a:rPr lang="en-US" sz="2800" b="1" dirty="0">
                <a:solidFill>
                  <a:srgbClr val="500000"/>
                </a:solidFill>
                <a:latin typeface="Open Sans"/>
                <a:ea typeface="Open Sans"/>
                <a:cs typeface="Open Sans"/>
              </a:rPr>
              <a:t>improvement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and accountability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483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8A1B-1AD8-4E0D-8224-61C66229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29" y="725294"/>
            <a:ext cx="10515600" cy="603315"/>
          </a:xfrm>
        </p:spPr>
        <p:txBody>
          <a:bodyPr>
            <a:noAutofit/>
          </a:bodyPr>
          <a:lstStyle/>
          <a:p>
            <a:r>
              <a:rPr lang="en-US" sz="4400" b="0" dirty="0">
                <a:latin typeface="Oswald"/>
              </a:rPr>
              <a:t>Typical Assessment Cycle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EDC53AE-5150-49AE-9314-AD82C6CD54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311132"/>
              </p:ext>
            </p:extLst>
          </p:nvPr>
        </p:nvGraphicFramePr>
        <p:xfrm>
          <a:off x="746829" y="1174700"/>
          <a:ext cx="10382250" cy="5339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455C8E-F73C-41FF-96D3-6604B348D12A}"/>
              </a:ext>
            </a:extLst>
          </p:cNvPr>
          <p:cNvSpPr txBox="1"/>
          <p:nvPr/>
        </p:nvSpPr>
        <p:spPr>
          <a:xfrm>
            <a:off x="5125811" y="2792187"/>
            <a:ext cx="200025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>
                <a:latin typeface="Open Sans"/>
                <a:ea typeface="Open Sans"/>
                <a:cs typeface="Open Sans"/>
              </a:rPr>
              <a:t>Vision</a:t>
            </a:r>
          </a:p>
          <a:p>
            <a:pPr algn="ctr"/>
            <a:r>
              <a:rPr lang="en-US" sz="2800">
                <a:latin typeface="Open Sans"/>
                <a:ea typeface="Open Sans"/>
                <a:cs typeface="Open Sans"/>
              </a:rPr>
              <a:t>Mission</a:t>
            </a:r>
          </a:p>
          <a:p>
            <a:pPr algn="ctr"/>
            <a:r>
              <a:rPr lang="en-US" sz="2800">
                <a:latin typeface="Open Sans"/>
                <a:ea typeface="Open Sans"/>
                <a:cs typeface="Open Sans"/>
              </a:rPr>
              <a:t>Goals </a:t>
            </a:r>
          </a:p>
          <a:p>
            <a:pPr algn="ctr"/>
            <a:r>
              <a:rPr lang="en-US" sz="2800">
                <a:latin typeface="Open Sans"/>
                <a:ea typeface="Open Sans"/>
                <a:cs typeface="Open Sans"/>
              </a:rPr>
              <a:t>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7CF91E-FE8E-4C78-BC9A-49EA12649B43}"/>
              </a:ext>
            </a:extLst>
          </p:cNvPr>
          <p:cNvSpPr/>
          <p:nvPr/>
        </p:nvSpPr>
        <p:spPr>
          <a:xfrm rot="18257076">
            <a:off x="4224305" y="3135957"/>
            <a:ext cx="1352496" cy="3901078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AC65-38AF-43CA-A641-28EEB4DA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Overview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9F8701-852C-4CBB-9BD1-E0E36BC20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98016" y="208231"/>
            <a:ext cx="6282490" cy="6463158"/>
          </a:xfrm>
        </p:spPr>
      </p:pic>
    </p:spTree>
    <p:extLst>
      <p:ext uri="{BB962C8B-B14F-4D97-AF65-F5344CB8AC3E}">
        <p14:creationId xmlns:p14="http://schemas.microsoft.com/office/powerpoint/2010/main" val="351079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7AFD-8C04-5924-F47A-8E565EEF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0">
                <a:latin typeface="Oswald"/>
              </a:rPr>
              <a:t>Sharing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7FE6-DD13-0F60-B9DB-CCB6E1EF0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0691" y="1884912"/>
            <a:ext cx="3059790" cy="43216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Tables</a:t>
            </a:r>
          </a:p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Bar Charts</a:t>
            </a:r>
          </a:p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Line Graphs</a:t>
            </a:r>
          </a:p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Pie Charts</a:t>
            </a:r>
          </a:p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Heat Maps</a:t>
            </a:r>
          </a:p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Word Clouds</a:t>
            </a:r>
          </a:p>
          <a:p>
            <a:pPr marL="513715" indent="-513715"/>
            <a:r>
              <a:rPr lang="en-US" i="1" dirty="0">
                <a:latin typeface="Open Sans"/>
                <a:ea typeface="Open Sans"/>
                <a:cs typeface="Calibri"/>
              </a:rPr>
              <a:t>Dashboards</a:t>
            </a:r>
          </a:p>
        </p:txBody>
      </p:sp>
      <p:pic>
        <p:nvPicPr>
          <p:cNvPr id="5" name="Picture 6" descr="Bar chart ">
            <a:extLst>
              <a:ext uri="{FF2B5EF4-FFF2-40B4-BE49-F238E27FC236}">
                <a16:creationId xmlns:a16="http://schemas.microsoft.com/office/drawing/2014/main" id="{7ECA43F8-E3D1-C1C4-A4B2-BB4F2D36A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862" y="913313"/>
            <a:ext cx="2743200" cy="1648838"/>
          </a:xfrm>
          <a:prstGeom prst="rect">
            <a:avLst/>
          </a:prstGeom>
        </p:spPr>
      </p:pic>
      <p:pic>
        <p:nvPicPr>
          <p:cNvPr id="7" name="Picture 7" descr="Word cloud with the words: data, story, marketing, development, communicate, money, results">
            <a:extLst>
              <a:ext uri="{FF2B5EF4-FFF2-40B4-BE49-F238E27FC236}">
                <a16:creationId xmlns:a16="http://schemas.microsoft.com/office/drawing/2014/main" id="{54654E31-D7CA-8414-CCCE-BD5F7BAC9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3756" y="3088767"/>
            <a:ext cx="2411531" cy="1910129"/>
          </a:xfrm>
          <a:prstGeom prst="rect">
            <a:avLst/>
          </a:prstGeom>
        </p:spPr>
      </p:pic>
      <p:pic>
        <p:nvPicPr>
          <p:cNvPr id="9" name="Picture 9" descr="Part chart with 5 pieces">
            <a:extLst>
              <a:ext uri="{FF2B5EF4-FFF2-40B4-BE49-F238E27FC236}">
                <a16:creationId xmlns:a16="http://schemas.microsoft.com/office/drawing/2014/main" id="{F962B699-BB14-0441-10B0-01A1A86983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2164" y="3292694"/>
            <a:ext cx="2743200" cy="1780162"/>
          </a:xfrm>
          <a:prstGeom prst="rect">
            <a:avLst/>
          </a:prstGeom>
        </p:spPr>
      </p:pic>
      <p:pic>
        <p:nvPicPr>
          <p:cNvPr id="10" name="Picture 10" descr="Line chart with 2 lines">
            <a:extLst>
              <a:ext uri="{FF2B5EF4-FFF2-40B4-BE49-F238E27FC236}">
                <a16:creationId xmlns:a16="http://schemas.microsoft.com/office/drawing/2014/main" id="{85360308-3DDA-8E93-00E1-26AD8079B3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7394" y="1020850"/>
            <a:ext cx="2743200" cy="1648838"/>
          </a:xfrm>
          <a:prstGeom prst="rect">
            <a:avLst/>
          </a:prstGeom>
        </p:spPr>
      </p:pic>
      <p:pic>
        <p:nvPicPr>
          <p:cNvPr id="11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44A2C13A-D9E2-29DC-3C06-293C4E7DAA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2792" y="5597900"/>
            <a:ext cx="5874417" cy="70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7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9B193-728D-BF5E-D0CE-DFC08635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b="0">
                <a:latin typeface="Oswald"/>
              </a:rPr>
              <a:t>Sharing Results </a:t>
            </a:r>
            <a:r>
              <a:rPr lang="en-US" sz="3100" b="0">
                <a:latin typeface="Oswald"/>
              </a:rPr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8198-3DC4-1DDF-987D-D4BB7D5AA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884"/>
            <a:ext cx="5779183" cy="270108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+mn-lt"/>
                <a:cs typeface="+mn-lt"/>
              </a:rPr>
              <a:t>Press releases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+mn-lt"/>
                <a:cs typeface="+mn-lt"/>
              </a:rPr>
              <a:t>Newsletters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+mn-lt"/>
                <a:cs typeface="+mn-lt"/>
              </a:rPr>
              <a:t>Your website</a:t>
            </a:r>
            <a:endParaRPr lang="en-US" sz="2800" dirty="0">
              <a:latin typeface="Open Sans"/>
              <a:ea typeface="Open Sans"/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+mn-lt"/>
                <a:cs typeface="+mn-lt"/>
              </a:rPr>
              <a:t>Email with a link to the story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+mn-lt"/>
                <a:cs typeface="+mn-lt"/>
              </a:rPr>
              <a:t>Photos &amp; videos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Open Sans"/>
                <a:cs typeface="Open Sans"/>
              </a:rPr>
              <a:t>Social media posts</a:t>
            </a:r>
            <a:endParaRPr lang="en-US" sz="2800" dirty="0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Open Sans"/>
              <a:ea typeface="+mn-lt"/>
              <a:cs typeface="+mn-lt"/>
            </a:endParaRPr>
          </a:p>
          <a:p>
            <a:pPr marL="0" indent="0">
              <a:buNone/>
            </a:pPr>
            <a:endParaRPr lang="en-US" sz="2800" dirty="0">
              <a:latin typeface="Open Sans"/>
              <a:ea typeface="Open Sans"/>
              <a:cs typeface="Calibri" panose="020F0502020204030204"/>
            </a:endParaRPr>
          </a:p>
          <a:p>
            <a:pPr marL="513715" indent="-513715"/>
            <a:endParaRPr lang="en-US" sz="2800" dirty="0">
              <a:latin typeface="Open Sans"/>
              <a:ea typeface="+mn-lt"/>
              <a:cs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89CE2A-CBEB-15D6-3A71-D8F6239C05B0}"/>
              </a:ext>
            </a:extLst>
          </p:cNvPr>
          <p:cNvSpPr txBox="1">
            <a:spLocks/>
          </p:cNvSpPr>
          <p:nvPr/>
        </p:nvSpPr>
        <p:spPr>
          <a:xfrm>
            <a:off x="5672769" y="1924524"/>
            <a:ext cx="4878638" cy="2701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514338" indent="-514338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Char char="▶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457189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66" indent="-457189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457" indent="-342891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646" indent="-342891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3715" indent="-513715"/>
            <a:endParaRPr lang="en-US">
              <a:ea typeface="+mn-lt"/>
              <a:cs typeface="+mn-lt"/>
            </a:endParaRPr>
          </a:p>
          <a:p>
            <a:pPr marL="0" indent="0">
              <a:buFont typeface="LucidaGrande" charset="0"/>
              <a:buNone/>
            </a:pPr>
            <a:endParaRPr lang="en-US">
              <a:cs typeface="Calibri" panose="020F0502020204030204"/>
            </a:endParaRPr>
          </a:p>
          <a:p>
            <a:pPr marL="513715" indent="-513715"/>
            <a:endParaRPr lang="en-US">
              <a:ea typeface="+mn-lt"/>
              <a:cs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A7F0B37-E7A0-F76A-16E0-97FAD8CB06F2}"/>
              </a:ext>
            </a:extLst>
          </p:cNvPr>
          <p:cNvSpPr txBox="1">
            <a:spLocks/>
          </p:cNvSpPr>
          <p:nvPr/>
        </p:nvSpPr>
        <p:spPr>
          <a:xfrm>
            <a:off x="6435842" y="2109212"/>
            <a:ext cx="5462507" cy="26516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514338" indent="-514338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Char char="▶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457189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566" indent="-457189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457" indent="-342891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646" indent="-342891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Open Sans"/>
                <a:cs typeface="Open Sans"/>
              </a:rPr>
              <a:t>Digital signs</a:t>
            </a:r>
            <a:endParaRPr lang="en-US" sz="2800" dirty="0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Open Sans"/>
                <a:cs typeface="Open Sans"/>
              </a:rPr>
              <a:t>Brochures</a:t>
            </a:r>
            <a:endParaRPr lang="en-US" sz="2800" dirty="0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Open Sans"/>
                <a:cs typeface="Open Sans"/>
              </a:rPr>
              <a:t>Banners or sandwich boards</a:t>
            </a:r>
            <a:endParaRPr lang="en-US" sz="2800" dirty="0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Open Sans"/>
                <a:cs typeface="Open Sans"/>
              </a:rPr>
              <a:t>Posters/flyers/table tents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/>
                <a:ea typeface="Open Sans"/>
                <a:cs typeface="Open Sans"/>
              </a:rPr>
              <a:t>Written report</a:t>
            </a:r>
          </a:p>
          <a:p>
            <a:pPr marL="0" indent="0">
              <a:buNone/>
            </a:pPr>
            <a:endParaRPr lang="en-US" sz="2800" dirty="0">
              <a:latin typeface="Open Sans"/>
              <a:ea typeface="Open Sans"/>
              <a:cs typeface="+mn-lt"/>
            </a:endParaRPr>
          </a:p>
          <a:p>
            <a:pPr marL="513715" indent="-513715"/>
            <a:endParaRPr lang="en-US" sz="2800" dirty="0">
              <a:latin typeface="Open Sans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975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B1E41A-5722-7C89-A6CC-4E5E8273A3A1}"/>
              </a:ext>
            </a:extLst>
          </p:cNvPr>
          <p:cNvSpPr>
            <a:spLocks noGrp="1"/>
          </p:cNvSpPr>
          <p:nvPr/>
        </p:nvSpPr>
        <p:spPr>
          <a:xfrm>
            <a:off x="831851" y="1120027"/>
            <a:ext cx="10515600" cy="2884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Moriston" charset="0"/>
                <a:ea typeface="Moriston" charset="0"/>
                <a:cs typeface="Moriston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400" b="0">
                <a:latin typeface="Oswald"/>
              </a:rPr>
              <a:t>“Counting without a narrative is meaningless and narrative without counting is suspicious.”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E2DC5F7-1867-16E5-CBDF-CEF5D9F9C6B7}"/>
              </a:ext>
            </a:extLst>
          </p:cNvPr>
          <p:cNvSpPr>
            <a:spLocks noGrp="1"/>
          </p:cNvSpPr>
          <p:nvPr/>
        </p:nvSpPr>
        <p:spPr>
          <a:xfrm>
            <a:off x="4442736" y="3782277"/>
            <a:ext cx="3299552" cy="9493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latin typeface="Open Sans"/>
            </a:endParaRPr>
          </a:p>
          <a:p>
            <a:pPr algn="ctr"/>
            <a:r>
              <a:rPr lang="en-US" sz="2000" i="1">
                <a:latin typeface="Open Sans"/>
              </a:rPr>
              <a:t>— Lee S. Shulman, 2007</a:t>
            </a:r>
          </a:p>
        </p:txBody>
      </p:sp>
    </p:spTree>
    <p:extLst>
      <p:ext uri="{BB962C8B-B14F-4D97-AF65-F5344CB8AC3E}">
        <p14:creationId xmlns:p14="http://schemas.microsoft.com/office/powerpoint/2010/main" val="378791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5D1F-52C0-49B9-9E50-C44017A8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0">
                <a:latin typeface="Oswald"/>
              </a:rPr>
              <a:t>Why Tell Good Stories?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0841-1D9A-4B27-955E-B7A5A82FA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458"/>
            <a:ext cx="6314643" cy="422830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Open Sans"/>
                <a:ea typeface="Open Sans"/>
                <a:cs typeface="Calibri"/>
              </a:rPr>
              <a:t>Stories are how we make sense of the world.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Open Sans"/>
                <a:ea typeface="Open Sans"/>
                <a:cs typeface="Calibri"/>
              </a:rPr>
              <a:t>Demonstrate the value and worth of what you 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Open Sans"/>
                <a:ea typeface="Open Sans"/>
                <a:cs typeface="Calibri"/>
              </a:rPr>
              <a:t>Stakeholders want and deserve proactive, engaging communication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Open Sans"/>
                <a:ea typeface="Open Sans"/>
                <a:cs typeface="Calibri"/>
              </a:rPr>
              <a:t>Build trust, transparency, accountability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Open Sans"/>
                <a:ea typeface="Open Sans"/>
                <a:cs typeface="Calibri"/>
              </a:rPr>
              <a:t>Curate future supporters 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66F9BAB-9C36-BE4B-3C8B-951A1467B5A8}"/>
              </a:ext>
            </a:extLst>
          </p:cNvPr>
          <p:cNvSpPr>
            <a:spLocks noGrp="1"/>
          </p:cNvSpPr>
          <p:nvPr/>
        </p:nvSpPr>
        <p:spPr>
          <a:xfrm>
            <a:off x="7698554" y="2546996"/>
            <a:ext cx="3655812" cy="1760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2C2C"/>
              </a:buClr>
              <a:buFont typeface="LucidaGrande" charset="0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2C2C"/>
              </a:buClr>
              <a:buFont typeface="LucidaGrande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1600" i="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en-US" sz="2000" i="1">
                <a:latin typeface="Open Sans"/>
              </a:rPr>
              <a:t>The role of an institution is to give an account of its contribution to the education of its students.</a:t>
            </a:r>
          </a:p>
          <a:p>
            <a:pPr>
              <a:lnSpc>
                <a:spcPct val="100000"/>
              </a:lnSpc>
            </a:pPr>
            <a:r>
              <a:rPr lang="en-US" sz="2000" i="1">
                <a:latin typeface="Open Sans"/>
              </a:rPr>
              <a:t>-Jankowski &amp; Baker (2019)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185D379-49D8-1912-9D51-27E60F8521A9}"/>
              </a:ext>
            </a:extLst>
          </p:cNvPr>
          <p:cNvCxnSpPr/>
          <p:nvPr/>
        </p:nvCxnSpPr>
        <p:spPr>
          <a:xfrm>
            <a:off x="7460672" y="2720562"/>
            <a:ext cx="4304804" cy="0"/>
          </a:xfrm>
          <a:prstGeom prst="straightConnector1">
            <a:avLst/>
          </a:prstGeom>
          <a:ln w="28575">
            <a:solidFill>
              <a:srgbClr val="5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675817-59E5-92FD-6223-B75B200106E5}"/>
              </a:ext>
            </a:extLst>
          </p:cNvPr>
          <p:cNvCxnSpPr>
            <a:cxnSpLocks/>
          </p:cNvCxnSpPr>
          <p:nvPr/>
        </p:nvCxnSpPr>
        <p:spPr>
          <a:xfrm>
            <a:off x="7460672" y="4810619"/>
            <a:ext cx="4304804" cy="0"/>
          </a:xfrm>
          <a:prstGeom prst="straightConnector1">
            <a:avLst/>
          </a:prstGeom>
          <a:ln w="28575">
            <a:solidFill>
              <a:srgbClr val="5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50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902411c-329d-4ca8-93b0-a814687329f5" xsi:nil="true"/>
    <lcf76f155ced4ddcb4097134ff3c332f xmlns="e2880697-2bec-4e03-b837-fe5388ce9f9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E6BF0282BA54FBA39456E28793397" ma:contentTypeVersion="16" ma:contentTypeDescription="Create a new document." ma:contentTypeScope="" ma:versionID="56559f1d7a68f0bb10bfa50ef6feee51">
  <xsd:schema xmlns:xsd="http://www.w3.org/2001/XMLSchema" xmlns:xs="http://www.w3.org/2001/XMLSchema" xmlns:p="http://schemas.microsoft.com/office/2006/metadata/properties" xmlns:ns2="e2880697-2bec-4e03-b837-fe5388ce9f99" xmlns:ns3="d902411c-329d-4ca8-93b0-a814687329f5" targetNamespace="http://schemas.microsoft.com/office/2006/metadata/properties" ma:root="true" ma:fieldsID="0f657ca9b0a30aada6294da8101792c1" ns2:_="" ns3:_="">
    <xsd:import namespace="e2880697-2bec-4e03-b837-fe5388ce9f99"/>
    <xsd:import namespace="d902411c-329d-4ca8-93b0-a814687329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80697-2bec-4e03-b837-fe5388ce9f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05c2eb-d2c0-41df-817a-9abe70ce6c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2411c-329d-4ca8-93b0-a814687329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50ae61-13ec-44b8-ab9c-923b00b5ff01}" ma:internalName="TaxCatchAll" ma:showField="CatchAllData" ma:web="d902411c-329d-4ca8-93b0-a814687329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8DFA4B-D87F-4AEE-858B-38C46C02F1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F1CF73-84A2-4074-9B4C-A4A39167EE42}">
  <ds:schemaRefs>
    <ds:schemaRef ds:uri="2df7168c-47bf-4ec3-929f-2eb5dd1fd2ed"/>
    <ds:schemaRef ds:uri="7c553605-f7f1-42f2-93ce-ee0273ff07b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69730B-3334-42FA-89F9-95DA512DD17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1453</Words>
  <Application>Microsoft Office PowerPoint</Application>
  <PresentationFormat>Widescreen</PresentationFormat>
  <Paragraphs>193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LucidaGrande</vt:lpstr>
      <vt:lpstr>Moriston</vt:lpstr>
      <vt:lpstr>Open Sans</vt:lpstr>
      <vt:lpstr>Oswald</vt:lpstr>
      <vt:lpstr>Tungsten Medium</vt:lpstr>
      <vt:lpstr>Wingdings</vt:lpstr>
      <vt:lpstr>Office Theme</vt:lpstr>
      <vt:lpstr>Custom Design</vt:lpstr>
      <vt:lpstr>Interpretation of Data: Telling Your Story Well  </vt:lpstr>
      <vt:lpstr>PowerPoint Presentation</vt:lpstr>
      <vt:lpstr>Assessment</vt:lpstr>
      <vt:lpstr>Typical Assessment Cycle</vt:lpstr>
      <vt:lpstr>Evaluation Overview</vt:lpstr>
      <vt:lpstr>Sharing Results</vt:lpstr>
      <vt:lpstr>Sharing Results (cont.)</vt:lpstr>
      <vt:lpstr>PowerPoint Presentation</vt:lpstr>
      <vt:lpstr>Why Tell Good Stories?</vt:lpstr>
      <vt:lpstr>PowerPoint Presentation</vt:lpstr>
      <vt:lpstr>Evidence-Based Storytelling Model</vt:lpstr>
      <vt:lpstr>Audience</vt:lpstr>
      <vt:lpstr>Argument</vt:lpstr>
      <vt:lpstr>Evidence</vt:lpstr>
      <vt:lpstr>Story and Language </vt:lpstr>
      <vt:lpstr>Characters</vt:lpstr>
      <vt:lpstr>Plot</vt:lpstr>
      <vt:lpstr>Data Visualization</vt:lpstr>
      <vt:lpstr>Awareness and Discovery</vt:lpstr>
      <vt:lpstr>PowerPoint Presentation</vt:lpstr>
      <vt:lpstr>Key Takeaways</vt:lpstr>
      <vt:lpstr>PowerPoint Presentation</vt:lpstr>
      <vt:lpstr>Thank you!  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Katy M. Gottwald</cp:lastModifiedBy>
  <cp:revision>12</cp:revision>
  <dcterms:created xsi:type="dcterms:W3CDTF">2018-10-10T16:32:23Z</dcterms:created>
  <dcterms:modified xsi:type="dcterms:W3CDTF">2022-08-15T14:00:51Z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0x010100ADAE6BF0282BA54FBA39456E28793397</vt:lpwstr>
  </property>
  <property fmtid="{D5CDD505-2E9C-101B-9397-08002B2CF9AE}" pid="3" name="MediaServiceImageTags">
    <vt:lpwstr/>
  </property>
</Properties>
</file>