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66" r:id="rId2"/>
    <p:sldId id="380" r:id="rId3"/>
    <p:sldId id="383" r:id="rId4"/>
    <p:sldId id="381" r:id="rId5"/>
    <p:sldId id="382" r:id="rId6"/>
    <p:sldId id="334" r:id="rId7"/>
    <p:sldId id="335" r:id="rId8"/>
    <p:sldId id="336" r:id="rId9"/>
    <p:sldId id="354" r:id="rId10"/>
    <p:sldId id="337" r:id="rId11"/>
    <p:sldId id="340" r:id="rId12"/>
    <p:sldId id="338" r:id="rId13"/>
    <p:sldId id="363" r:id="rId14"/>
    <p:sldId id="341" r:id="rId15"/>
    <p:sldId id="374" r:id="rId16"/>
    <p:sldId id="373" r:id="rId17"/>
    <p:sldId id="355" r:id="rId18"/>
    <p:sldId id="347" r:id="rId19"/>
    <p:sldId id="357" r:id="rId20"/>
    <p:sldId id="353" r:id="rId21"/>
    <p:sldId id="359" r:id="rId22"/>
    <p:sldId id="345" r:id="rId23"/>
    <p:sldId id="356" r:id="rId24"/>
    <p:sldId id="346" r:id="rId25"/>
    <p:sldId id="358" r:id="rId26"/>
    <p:sldId id="375" r:id="rId27"/>
    <p:sldId id="362" r:id="rId28"/>
    <p:sldId id="351" r:id="rId29"/>
    <p:sldId id="360" r:id="rId30"/>
    <p:sldId id="384" r:id="rId31"/>
    <p:sldId id="376" r:id="rId32"/>
    <p:sldId id="378" r:id="rId33"/>
    <p:sldId id="339" r:id="rId34"/>
    <p:sldId id="379" r:id="rId35"/>
    <p:sldId id="3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phne Richards" initials="DR" lastIdx="1" clrIdx="0">
    <p:extLst>
      <p:ext uri="{19B8F6BF-5375-455C-9EA6-DF929625EA0E}">
        <p15:presenceInfo xmlns:p15="http://schemas.microsoft.com/office/powerpoint/2012/main" userId="0fbab419667a4e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6332"/>
    <a:srgbClr val="987B39"/>
    <a:srgbClr val="456B53"/>
    <a:srgbClr val="1563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66" autoAdjust="0"/>
    <p:restoredTop sz="94660"/>
  </p:normalViewPr>
  <p:slideViewPr>
    <p:cSldViewPr snapToGrid="0">
      <p:cViewPr varScale="1">
        <p:scale>
          <a:sx n="61" d="100"/>
          <a:sy n="61" d="100"/>
        </p:scale>
        <p:origin x="24" y="33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E2B12-33AF-4801-94DC-A8C16241C69D}"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FB9B-0B93-4985-AE1C-1AB4AE332B3F}" type="slidenum">
              <a:rPr lang="en-US" smtClean="0"/>
              <a:t>‹#›</a:t>
            </a:fld>
            <a:endParaRPr lang="en-US"/>
          </a:p>
        </p:txBody>
      </p:sp>
    </p:spTree>
    <p:extLst>
      <p:ext uri="{BB962C8B-B14F-4D97-AF65-F5344CB8AC3E}">
        <p14:creationId xmlns:p14="http://schemas.microsoft.com/office/powerpoint/2010/main" val="3720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FB9B-0B93-4985-AE1C-1AB4AE332B3F}" type="slidenum">
              <a:rPr lang="en-US" smtClean="0"/>
              <a:t>7</a:t>
            </a:fld>
            <a:endParaRPr lang="en-US"/>
          </a:p>
        </p:txBody>
      </p:sp>
    </p:spTree>
    <p:extLst>
      <p:ext uri="{BB962C8B-B14F-4D97-AF65-F5344CB8AC3E}">
        <p14:creationId xmlns:p14="http://schemas.microsoft.com/office/powerpoint/2010/main" val="196308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the host of the meeting and your fist participant shows up early…chit chat. Recent two discussions between Jennifer Wilson and Daphne Richards about how we were doing at the time. First meeting…basically, we were struggling. Next meeting, two weeks later, in response to the same question, Jennifer responds that things are better. And Daphne says, things really aren’t better, but I feel like I’m handling them better. Which got me to wondering just what was different. </a:t>
            </a:r>
          </a:p>
        </p:txBody>
      </p:sp>
      <p:sp>
        <p:nvSpPr>
          <p:cNvPr id="4" name="Slide Number Placeholder 3"/>
          <p:cNvSpPr>
            <a:spLocks noGrp="1"/>
          </p:cNvSpPr>
          <p:nvPr>
            <p:ph type="sldNum" sz="quarter" idx="5"/>
          </p:nvPr>
        </p:nvSpPr>
        <p:spPr/>
        <p:txBody>
          <a:bodyPr/>
          <a:lstStyle/>
          <a:p>
            <a:fld id="{704FFB9B-0B93-4985-AE1C-1AB4AE332B3F}" type="slidenum">
              <a:rPr lang="en-US" smtClean="0"/>
              <a:t>10</a:t>
            </a:fld>
            <a:endParaRPr lang="en-US"/>
          </a:p>
        </p:txBody>
      </p:sp>
    </p:spTree>
    <p:extLst>
      <p:ext uri="{BB962C8B-B14F-4D97-AF65-F5344CB8AC3E}">
        <p14:creationId xmlns:p14="http://schemas.microsoft.com/office/powerpoint/2010/main" val="357442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the host of the meeting and your fist participant shows up early…chit chat. Recent two discussions between Jennifer Wilson and Daphne Richards about how we were doing at the time. First meeting…basically, we were struggling. Next meeting, two weeks later, in response to the same question, Jennifer responds that things are better. And Daphne says, things really aren’t better, but I feel like I’m handling them better. Which got me to wondering just what was different.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FB9B-0B93-4985-AE1C-1AB4AE332B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38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type of rest do I </a:t>
            </a:r>
          </a:p>
        </p:txBody>
      </p:sp>
      <p:sp>
        <p:nvSpPr>
          <p:cNvPr id="4" name="Slide Number Placeholder 3"/>
          <p:cNvSpPr>
            <a:spLocks noGrp="1"/>
          </p:cNvSpPr>
          <p:nvPr>
            <p:ph type="sldNum" sz="quarter" idx="5"/>
          </p:nvPr>
        </p:nvSpPr>
        <p:spPr/>
        <p:txBody>
          <a:bodyPr/>
          <a:lstStyle/>
          <a:p>
            <a:fld id="{704FFB9B-0B93-4985-AE1C-1AB4AE332B3F}" type="slidenum">
              <a:rPr lang="en-US" smtClean="0"/>
              <a:t>12</a:t>
            </a:fld>
            <a:endParaRPr lang="en-US"/>
          </a:p>
        </p:txBody>
      </p:sp>
    </p:spTree>
    <p:extLst>
      <p:ext uri="{BB962C8B-B14F-4D97-AF65-F5344CB8AC3E}">
        <p14:creationId xmlns:p14="http://schemas.microsoft.com/office/powerpoint/2010/main" val="4007667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4A43-B586-44B5-AE2A-9E9C271D69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A502E2-8669-457E-A8DF-67BC9AE82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D6665-E17B-430B-AEFA-37569F166DA9}"/>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5" name="Footer Placeholder 4">
            <a:extLst>
              <a:ext uri="{FF2B5EF4-FFF2-40B4-BE49-F238E27FC236}">
                <a16:creationId xmlns:a16="http://schemas.microsoft.com/office/drawing/2014/main" id="{47B717D6-99AE-4204-B1C3-B1F0FB251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A530F-5B93-4C53-883C-8E4EAAB4B4A5}"/>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2000371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23DE-9100-4D9E-BDF6-391BA97958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9FCB74-1CE4-4D0F-9443-3BC84F977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B42EB-B899-4A4F-ACDC-89241D25BB6B}"/>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5" name="Footer Placeholder 4">
            <a:extLst>
              <a:ext uri="{FF2B5EF4-FFF2-40B4-BE49-F238E27FC236}">
                <a16:creationId xmlns:a16="http://schemas.microsoft.com/office/drawing/2014/main" id="{25B42A53-3B37-4DA3-BED3-3E50B25E2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CF1B2-A73D-44C7-827F-71A446F6A02B}"/>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367246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44D948-442A-4F57-A458-7CA0F5CD80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B351BC-BDDC-4881-B331-0153B784EE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17B64-074B-4DEE-9B3C-86952FBCE79C}"/>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5" name="Footer Placeholder 4">
            <a:extLst>
              <a:ext uri="{FF2B5EF4-FFF2-40B4-BE49-F238E27FC236}">
                <a16:creationId xmlns:a16="http://schemas.microsoft.com/office/drawing/2014/main" id="{3DE1EAC6-0B1D-4F9F-93DD-09063FA89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18C38-A0DB-4A28-963F-86952F9F081A}"/>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395022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C7DB-8792-411F-BED8-D60C58F430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00A86-8D87-4757-93CC-68CCE26FE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E5A35-83FB-43EC-9C1B-88065E401B70}"/>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5" name="Footer Placeholder 4">
            <a:extLst>
              <a:ext uri="{FF2B5EF4-FFF2-40B4-BE49-F238E27FC236}">
                <a16:creationId xmlns:a16="http://schemas.microsoft.com/office/drawing/2014/main" id="{5E25823F-4DDB-4BCA-8921-F7E67EBF6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9E74A-3FA1-4C51-9220-1A44B8018553}"/>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148511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ABF-E0C2-46F1-BC4A-965BC8D0D2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4B0512-24C1-4885-AB4F-22F7CB95E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ED7D2B-F797-4A67-96CC-B9C1489186C3}"/>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5" name="Footer Placeholder 4">
            <a:extLst>
              <a:ext uri="{FF2B5EF4-FFF2-40B4-BE49-F238E27FC236}">
                <a16:creationId xmlns:a16="http://schemas.microsoft.com/office/drawing/2014/main" id="{620CA0CF-26E7-4F19-8D60-186435B01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B50EE-B24C-4A53-83D6-5102FC54B270}"/>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104349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7778-6E47-4C46-917E-40092CAA1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48F1C4-F8C1-4C5E-B252-35623C3168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A41B5-DA50-4DE9-9D98-538EF30C63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F5B31C-B75E-432C-AEF7-892837FC3D65}"/>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6" name="Footer Placeholder 5">
            <a:extLst>
              <a:ext uri="{FF2B5EF4-FFF2-40B4-BE49-F238E27FC236}">
                <a16:creationId xmlns:a16="http://schemas.microsoft.com/office/drawing/2014/main" id="{2D80C679-B316-479F-9AF1-E6F83B36C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52819-3AA0-413E-BD7D-827376478618}"/>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386887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19DA-E706-4817-A48C-E103431916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372BC4-1E7B-4C5B-B869-50A9AD0E9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E5770-893A-4218-82B2-A389DD5B13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60EA3B-8B30-4334-AF0C-AF0FDA6C53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ADCA5F-BE05-4657-B271-4ECE679B95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96EB99-D118-4DE9-8D5D-671C394B3A15}"/>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8" name="Footer Placeholder 7">
            <a:extLst>
              <a:ext uri="{FF2B5EF4-FFF2-40B4-BE49-F238E27FC236}">
                <a16:creationId xmlns:a16="http://schemas.microsoft.com/office/drawing/2014/main" id="{6C3E8564-10EC-450E-9112-1C83AD2267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662D3C-F4EF-418E-9DDA-A28E2A0C1D94}"/>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396088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0190-D8D5-44DA-B9DD-1FC7A8B911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9C6F2-95F9-49D3-BAEA-00BE8CEFA4E6}"/>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4" name="Footer Placeholder 3">
            <a:extLst>
              <a:ext uri="{FF2B5EF4-FFF2-40B4-BE49-F238E27FC236}">
                <a16:creationId xmlns:a16="http://schemas.microsoft.com/office/drawing/2014/main" id="{9E1340E7-B1E4-41AE-B349-4D37653C78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39028D-8EE8-47E2-B07C-9FF6ABD4EC25}"/>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292046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5B21D-2CF2-44C0-9D5D-05E556E3FD4E}"/>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3" name="Footer Placeholder 2">
            <a:extLst>
              <a:ext uri="{FF2B5EF4-FFF2-40B4-BE49-F238E27FC236}">
                <a16:creationId xmlns:a16="http://schemas.microsoft.com/office/drawing/2014/main" id="{BEAFBDCC-80CA-4C88-BC4D-E90D3518D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3043B8-5FF7-4300-9666-7958E80B7AA9}"/>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3716398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0ACF-5544-466A-B8CD-1987C9C3C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200742-CAF7-4BBF-9D3D-5A8D7138E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9F737-28A2-4061-8259-72C6E2A7D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869E5-C128-40DC-BB09-9AF146FD9A98}"/>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6" name="Footer Placeholder 5">
            <a:extLst>
              <a:ext uri="{FF2B5EF4-FFF2-40B4-BE49-F238E27FC236}">
                <a16:creationId xmlns:a16="http://schemas.microsoft.com/office/drawing/2014/main" id="{42DCDB02-84B1-479A-977F-A74839552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3D17F-0AE2-499C-8055-36D153F07EDF}"/>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225770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C749-23E3-4508-80CB-4180733A3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E7B8B3-DEF4-4515-BFFC-15FD872673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77A0B-5CA7-4FEE-8567-C26CBB17F7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52519-5A5F-46BA-9B27-A340E463A1FF}"/>
              </a:ext>
            </a:extLst>
          </p:cNvPr>
          <p:cNvSpPr>
            <a:spLocks noGrp="1"/>
          </p:cNvSpPr>
          <p:nvPr>
            <p:ph type="dt" sz="half" idx="10"/>
          </p:nvPr>
        </p:nvSpPr>
        <p:spPr/>
        <p:txBody>
          <a:bodyPr/>
          <a:lstStyle/>
          <a:p>
            <a:fld id="{C41C6E67-506F-453E-963A-93DD40484ED3}" type="datetimeFigureOut">
              <a:rPr lang="en-US" smtClean="0"/>
              <a:t>8/17/2022</a:t>
            </a:fld>
            <a:endParaRPr lang="en-US"/>
          </a:p>
        </p:txBody>
      </p:sp>
      <p:sp>
        <p:nvSpPr>
          <p:cNvPr id="6" name="Footer Placeholder 5">
            <a:extLst>
              <a:ext uri="{FF2B5EF4-FFF2-40B4-BE49-F238E27FC236}">
                <a16:creationId xmlns:a16="http://schemas.microsoft.com/office/drawing/2014/main" id="{C639F75C-CE64-44DC-9A5E-DDB310CA7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7184C-D675-4795-87FE-8CE2F9190178}"/>
              </a:ext>
            </a:extLst>
          </p:cNvPr>
          <p:cNvSpPr>
            <a:spLocks noGrp="1"/>
          </p:cNvSpPr>
          <p:nvPr>
            <p:ph type="sldNum" sz="quarter" idx="12"/>
          </p:nvPr>
        </p:nvSpPr>
        <p:spPr/>
        <p:txBody>
          <a:bodyPr/>
          <a:lstStyle/>
          <a:p>
            <a:fld id="{D21B6F01-0258-48CD-8091-43549DBD69EE}" type="slidenum">
              <a:rPr lang="en-US" smtClean="0"/>
              <a:t>‹#›</a:t>
            </a:fld>
            <a:endParaRPr lang="en-US"/>
          </a:p>
        </p:txBody>
      </p:sp>
    </p:spTree>
    <p:extLst>
      <p:ext uri="{BB962C8B-B14F-4D97-AF65-F5344CB8AC3E}">
        <p14:creationId xmlns:p14="http://schemas.microsoft.com/office/powerpoint/2010/main" val="33272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83734-AC14-4437-8390-39A653C2BF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E167BA-F988-452E-8DC1-CD5FF226D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F0481-745A-4E35-8C8E-B1CABA99AD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C6E67-506F-453E-963A-93DD40484ED3}" type="datetimeFigureOut">
              <a:rPr lang="en-US" smtClean="0"/>
              <a:t>8/17/2022</a:t>
            </a:fld>
            <a:endParaRPr lang="en-US"/>
          </a:p>
        </p:txBody>
      </p:sp>
      <p:sp>
        <p:nvSpPr>
          <p:cNvPr id="5" name="Footer Placeholder 4">
            <a:extLst>
              <a:ext uri="{FF2B5EF4-FFF2-40B4-BE49-F238E27FC236}">
                <a16:creationId xmlns:a16="http://schemas.microsoft.com/office/drawing/2014/main" id="{7768F104-F689-4777-A1D4-4491B2E4C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58538B-814E-4D8B-AE7E-B3DBE542E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B6F01-0258-48CD-8091-43549DBD69EE}" type="slidenum">
              <a:rPr lang="en-US" smtClean="0"/>
              <a:t>‹#›</a:t>
            </a:fld>
            <a:endParaRPr lang="en-US"/>
          </a:p>
        </p:txBody>
      </p:sp>
    </p:spTree>
    <p:extLst>
      <p:ext uri="{BB962C8B-B14F-4D97-AF65-F5344CB8AC3E}">
        <p14:creationId xmlns:p14="http://schemas.microsoft.com/office/powerpoint/2010/main" val="2589648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B6AD6-7A7B-4B45-A0CA-FB57F22CE43E}"/>
              </a:ext>
            </a:extLst>
          </p:cNvPr>
          <p:cNvSpPr>
            <a:spLocks noGrp="1"/>
          </p:cNvSpPr>
          <p:nvPr>
            <p:ph type="ctrTitle"/>
          </p:nvPr>
        </p:nvSpPr>
        <p:spPr>
          <a:xfrm>
            <a:off x="1524000" y="157017"/>
            <a:ext cx="9144000" cy="1887399"/>
          </a:xfrm>
          <a:noFill/>
          <a:ln w="28575">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4400" b="1" dirty="0">
                <a:solidFill>
                  <a:srgbClr val="176332"/>
                </a:solidFill>
                <a:latin typeface="+mn-lt"/>
              </a:rPr>
              <a:t>Feeling Overwhelmed? </a:t>
            </a:r>
            <a:br>
              <a:rPr lang="en-US" sz="4400" b="1" dirty="0">
                <a:solidFill>
                  <a:srgbClr val="176332"/>
                </a:solidFill>
                <a:latin typeface="+mn-lt"/>
              </a:rPr>
            </a:br>
            <a:r>
              <a:rPr lang="en-US" sz="4400" b="1" dirty="0">
                <a:solidFill>
                  <a:srgbClr val="176332"/>
                </a:solidFill>
                <a:latin typeface="+mn-lt"/>
              </a:rPr>
              <a:t>You’re Not Alone!</a:t>
            </a:r>
            <a:br>
              <a:rPr lang="en-US" b="1" dirty="0">
                <a:solidFill>
                  <a:srgbClr val="176332"/>
                </a:solidFill>
                <a:latin typeface="+mn-lt"/>
              </a:rPr>
            </a:br>
            <a:br>
              <a:rPr lang="en-US" sz="1600" b="1" dirty="0">
                <a:solidFill>
                  <a:srgbClr val="176332"/>
                </a:solidFill>
                <a:latin typeface="+mn-lt"/>
              </a:rPr>
            </a:br>
            <a:r>
              <a:rPr lang="en-US" sz="3600" b="1" i="1" dirty="0">
                <a:solidFill>
                  <a:srgbClr val="176332"/>
                </a:solidFill>
                <a:latin typeface="+mn-lt"/>
              </a:rPr>
              <a:t>An Exploration of the 7 Types of Rest</a:t>
            </a:r>
            <a:endParaRPr lang="en-US" i="1" dirty="0">
              <a:solidFill>
                <a:srgbClr val="176332"/>
              </a:solidFill>
              <a:latin typeface="+mn-lt"/>
            </a:endParaRPr>
          </a:p>
        </p:txBody>
      </p:sp>
      <p:sp>
        <p:nvSpPr>
          <p:cNvPr id="3" name="Subtitle 2">
            <a:extLst>
              <a:ext uri="{FF2B5EF4-FFF2-40B4-BE49-F238E27FC236}">
                <a16:creationId xmlns:a16="http://schemas.microsoft.com/office/drawing/2014/main" id="{7C5316E3-C49A-4896-8D19-5EE8930BA3A8}"/>
              </a:ext>
            </a:extLst>
          </p:cNvPr>
          <p:cNvSpPr>
            <a:spLocks noGrp="1"/>
          </p:cNvSpPr>
          <p:nvPr>
            <p:ph type="subTitle" idx="1"/>
          </p:nvPr>
        </p:nvSpPr>
        <p:spPr>
          <a:xfrm>
            <a:off x="1524000" y="5202238"/>
            <a:ext cx="9144000" cy="1655762"/>
          </a:xfrm>
        </p:spPr>
        <p:txBody>
          <a:bodyPr/>
          <a:lstStyle/>
          <a:p>
            <a:r>
              <a:rPr lang="en-US" dirty="0"/>
              <a:t>AgriLife Extension State Conference </a:t>
            </a:r>
          </a:p>
          <a:p>
            <a:r>
              <a:rPr lang="en-US" dirty="0"/>
              <a:t>August 17, 2022</a:t>
            </a:r>
          </a:p>
          <a:p>
            <a:r>
              <a:rPr lang="en-US" dirty="0"/>
              <a:t>Presented by Daphne Richards</a:t>
            </a:r>
          </a:p>
        </p:txBody>
      </p:sp>
      <p:pic>
        <p:nvPicPr>
          <p:cNvPr id="5" name="Picture 4" descr="Text&#10;&#10;Description automatically generated">
            <a:extLst>
              <a:ext uri="{FF2B5EF4-FFF2-40B4-BE49-F238E27FC236}">
                <a16:creationId xmlns:a16="http://schemas.microsoft.com/office/drawing/2014/main" id="{9BB060F7-0230-4841-80CC-F870B803F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26" y="2624995"/>
            <a:ext cx="4958131" cy="2169459"/>
          </a:xfrm>
          <a:prstGeom prst="rect">
            <a:avLst/>
          </a:prstGeom>
        </p:spPr>
      </p:pic>
      <p:cxnSp>
        <p:nvCxnSpPr>
          <p:cNvPr id="12" name="Google Shape;105;p2">
            <a:extLst>
              <a:ext uri="{FF2B5EF4-FFF2-40B4-BE49-F238E27FC236}">
                <a16:creationId xmlns:a16="http://schemas.microsoft.com/office/drawing/2014/main" id="{31545428-0DB0-4AC8-A9E2-1A0620609AB1}"/>
              </a:ext>
            </a:extLst>
          </p:cNvPr>
          <p:cNvCxnSpPr>
            <a:cxnSpLocks/>
          </p:cNvCxnSpPr>
          <p:nvPr/>
        </p:nvCxnSpPr>
        <p:spPr>
          <a:xfrm>
            <a:off x="186251" y="2253190"/>
            <a:ext cx="11819499" cy="1588"/>
          </a:xfrm>
          <a:prstGeom prst="straightConnector1">
            <a:avLst/>
          </a:prstGeom>
          <a:noFill/>
          <a:ln w="92075" cap="flat" cmpd="thickThin">
            <a:solidFill>
              <a:srgbClr val="927737"/>
            </a:solidFill>
            <a:prstDash val="solid"/>
            <a:round/>
            <a:headEnd type="none" w="sm" len="sm"/>
            <a:tailEnd type="none" w="sm" len="sm"/>
          </a:ln>
        </p:spPr>
      </p:cxnSp>
      <p:pic>
        <p:nvPicPr>
          <p:cNvPr id="6" name="Picture 5" descr="Text&#10;&#10;Description automatically generated">
            <a:extLst>
              <a:ext uri="{FF2B5EF4-FFF2-40B4-BE49-F238E27FC236}">
                <a16:creationId xmlns:a16="http://schemas.microsoft.com/office/drawing/2014/main" id="{59898BB5-6CE8-B4D8-053C-DAD969EE6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917" y="3034549"/>
            <a:ext cx="4362163" cy="1616964"/>
          </a:xfrm>
          <a:prstGeom prst="rect">
            <a:avLst/>
          </a:prstGeom>
        </p:spPr>
      </p:pic>
    </p:spTree>
    <p:extLst>
      <p:ext uri="{BB962C8B-B14F-4D97-AF65-F5344CB8AC3E}">
        <p14:creationId xmlns:p14="http://schemas.microsoft.com/office/powerpoint/2010/main" val="4189543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D8EF-74D5-4829-9219-3B5A18484BB1}"/>
              </a:ext>
            </a:extLst>
          </p:cNvPr>
          <p:cNvSpPr>
            <a:spLocks noGrp="1"/>
          </p:cNvSpPr>
          <p:nvPr>
            <p:ph type="title"/>
          </p:nvPr>
        </p:nvSpPr>
        <p:spPr>
          <a:xfrm>
            <a:off x="838200" y="365125"/>
            <a:ext cx="11193966" cy="1325563"/>
          </a:xfrm>
        </p:spPr>
        <p:txBody>
          <a:bodyPr/>
          <a:lstStyle/>
          <a:p>
            <a:r>
              <a:rPr lang="en-US" dirty="0"/>
              <a:t>A recent discussion…</a:t>
            </a:r>
          </a:p>
        </p:txBody>
      </p:sp>
      <p:pic>
        <p:nvPicPr>
          <p:cNvPr id="1026" name="Picture 2" descr="Enabling and adding a Co-Host – CUSPS Helpdesk">
            <a:extLst>
              <a:ext uri="{FF2B5EF4-FFF2-40B4-BE49-F238E27FC236}">
                <a16:creationId xmlns:a16="http://schemas.microsoft.com/office/drawing/2014/main" id="{63AC0EB5-1353-4E83-9A47-9CBB43B65E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42" r="22073"/>
          <a:stretch/>
        </p:blipFill>
        <p:spPr bwMode="auto">
          <a:xfrm>
            <a:off x="1345581" y="1550019"/>
            <a:ext cx="9500839" cy="5182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earing glasses&#10;&#10;Description automatically generated with medium confidence">
            <a:extLst>
              <a:ext uri="{FF2B5EF4-FFF2-40B4-BE49-F238E27FC236}">
                <a16:creationId xmlns:a16="http://schemas.microsoft.com/office/drawing/2014/main" id="{16F3CBBD-44E6-4ABA-9E6B-D4F2932C8560}"/>
              </a:ext>
            </a:extLst>
          </p:cNvPr>
          <p:cNvPicPr>
            <a:picLocks noChangeAspect="1"/>
          </p:cNvPicPr>
          <p:nvPr/>
        </p:nvPicPr>
        <p:blipFill rotWithShape="1">
          <a:blip r:embed="rId5">
            <a:extLst>
              <a:ext uri="{28A0092B-C50C-407E-A947-70E740481C1C}">
                <a14:useLocalDpi xmlns:a14="http://schemas.microsoft.com/office/drawing/2010/main" val="0"/>
              </a:ext>
            </a:extLst>
          </a:blip>
          <a:srcRect l="8868" t="11709" r="12394" b="17474"/>
          <a:stretch/>
        </p:blipFill>
        <p:spPr>
          <a:xfrm rot="20826097">
            <a:off x="2586875" y="2881629"/>
            <a:ext cx="1569765" cy="1878241"/>
          </a:xfrm>
          <a:prstGeom prst="rect">
            <a:avLst/>
          </a:prstGeom>
        </p:spPr>
      </p:pic>
      <p:pic>
        <p:nvPicPr>
          <p:cNvPr id="11" name="Picture 10" descr="A picture containing outdoor, ground&#10;&#10;Description automatically generated">
            <a:extLst>
              <a:ext uri="{FF2B5EF4-FFF2-40B4-BE49-F238E27FC236}">
                <a16:creationId xmlns:a16="http://schemas.microsoft.com/office/drawing/2014/main" id="{35889EAA-7F30-4392-A130-E3040DB6E145}"/>
              </a:ext>
            </a:extLst>
          </p:cNvPr>
          <p:cNvPicPr>
            <a:picLocks noChangeAspect="1"/>
          </p:cNvPicPr>
          <p:nvPr/>
        </p:nvPicPr>
        <p:blipFill rotWithShape="1">
          <a:blip r:embed="rId6">
            <a:extLst>
              <a:ext uri="{28A0092B-C50C-407E-A947-70E740481C1C}">
                <a14:useLocalDpi xmlns:a14="http://schemas.microsoft.com/office/drawing/2010/main" val="0"/>
              </a:ext>
            </a:extLst>
          </a:blip>
          <a:srcRect l="46387" t="36436" r="38654" b="50732"/>
          <a:stretch/>
        </p:blipFill>
        <p:spPr>
          <a:xfrm>
            <a:off x="7738946" y="2821258"/>
            <a:ext cx="1706137" cy="1951464"/>
          </a:xfrm>
          <a:prstGeom prst="rect">
            <a:avLst/>
          </a:prstGeom>
        </p:spPr>
      </p:pic>
      <p:cxnSp>
        <p:nvCxnSpPr>
          <p:cNvPr id="13" name="Straight Connector 12">
            <a:extLst>
              <a:ext uri="{FF2B5EF4-FFF2-40B4-BE49-F238E27FC236}">
                <a16:creationId xmlns:a16="http://schemas.microsoft.com/office/drawing/2014/main" id="{3960940C-6E6F-47F7-A79C-FD957A74F44B}"/>
              </a:ext>
            </a:extLst>
          </p:cNvPr>
          <p:cNvCxnSpPr>
            <a:cxnSpLocks/>
          </p:cNvCxnSpPr>
          <p:nvPr/>
        </p:nvCxnSpPr>
        <p:spPr>
          <a:xfrm>
            <a:off x="6101970" y="4796939"/>
            <a:ext cx="649812"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DB4C619-4890-4B94-904E-2CCBD058527F}"/>
              </a:ext>
            </a:extLst>
          </p:cNvPr>
          <p:cNvCxnSpPr>
            <a:cxnSpLocks/>
          </p:cNvCxnSpPr>
          <p:nvPr/>
        </p:nvCxnSpPr>
        <p:spPr>
          <a:xfrm>
            <a:off x="1479170" y="4810793"/>
            <a:ext cx="746793" cy="0"/>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811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D8EF-74D5-4829-9219-3B5A18484BB1}"/>
              </a:ext>
            </a:extLst>
          </p:cNvPr>
          <p:cNvSpPr>
            <a:spLocks noGrp="1"/>
          </p:cNvSpPr>
          <p:nvPr>
            <p:ph type="title"/>
          </p:nvPr>
        </p:nvSpPr>
        <p:spPr>
          <a:xfrm>
            <a:off x="838200" y="365125"/>
            <a:ext cx="11193966" cy="1325563"/>
          </a:xfrm>
        </p:spPr>
        <p:txBody>
          <a:bodyPr/>
          <a:lstStyle/>
          <a:p>
            <a:r>
              <a:rPr lang="en-US" dirty="0"/>
              <a:t>Two weeks later…</a:t>
            </a:r>
          </a:p>
        </p:txBody>
      </p:sp>
      <p:pic>
        <p:nvPicPr>
          <p:cNvPr id="1026" name="Picture 2" descr="Enabling and adding a Co-Host – CUSPS Helpdesk">
            <a:extLst>
              <a:ext uri="{FF2B5EF4-FFF2-40B4-BE49-F238E27FC236}">
                <a16:creationId xmlns:a16="http://schemas.microsoft.com/office/drawing/2014/main" id="{63AC0EB5-1353-4E83-9A47-9CBB43B65E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42" r="22073"/>
          <a:stretch/>
        </p:blipFill>
        <p:spPr bwMode="auto">
          <a:xfrm>
            <a:off x="1345581" y="1550019"/>
            <a:ext cx="9500839" cy="5182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person smiling&#10;&#10;Description automatically generated">
            <a:extLst>
              <a:ext uri="{FF2B5EF4-FFF2-40B4-BE49-F238E27FC236}">
                <a16:creationId xmlns:a16="http://schemas.microsoft.com/office/drawing/2014/main" id="{7BD80693-6C91-4735-B92D-F2A15F097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5682" y="2747486"/>
            <a:ext cx="2080900" cy="2125214"/>
          </a:xfrm>
          <a:prstGeom prst="rect">
            <a:avLst/>
          </a:prstGeom>
        </p:spPr>
      </p:pic>
      <p:cxnSp>
        <p:nvCxnSpPr>
          <p:cNvPr id="13" name="Straight Connector 12">
            <a:extLst>
              <a:ext uri="{FF2B5EF4-FFF2-40B4-BE49-F238E27FC236}">
                <a16:creationId xmlns:a16="http://schemas.microsoft.com/office/drawing/2014/main" id="{3960940C-6E6F-47F7-A79C-FD957A74F44B}"/>
              </a:ext>
            </a:extLst>
          </p:cNvPr>
          <p:cNvCxnSpPr>
            <a:cxnSpLocks/>
          </p:cNvCxnSpPr>
          <p:nvPr/>
        </p:nvCxnSpPr>
        <p:spPr>
          <a:xfrm>
            <a:off x="6101970" y="4796939"/>
            <a:ext cx="649812"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DB4C619-4890-4B94-904E-2CCBD058527F}"/>
              </a:ext>
            </a:extLst>
          </p:cNvPr>
          <p:cNvCxnSpPr>
            <a:cxnSpLocks/>
          </p:cNvCxnSpPr>
          <p:nvPr/>
        </p:nvCxnSpPr>
        <p:spPr>
          <a:xfrm>
            <a:off x="1479170" y="4810793"/>
            <a:ext cx="746793" cy="0"/>
          </a:xfrm>
          <a:prstGeom prst="line">
            <a:avLst/>
          </a:prstGeom>
          <a:ln w="76200"/>
        </p:spPr>
        <p:style>
          <a:lnRef idx="1">
            <a:schemeClr val="dk1"/>
          </a:lnRef>
          <a:fillRef idx="0">
            <a:schemeClr val="dk1"/>
          </a:fillRef>
          <a:effectRef idx="0">
            <a:schemeClr val="dk1"/>
          </a:effectRef>
          <a:fontRef idx="minor">
            <a:schemeClr val="tx1"/>
          </a:fontRef>
        </p:style>
      </p:cxnSp>
      <p:pic>
        <p:nvPicPr>
          <p:cNvPr id="4" name="Picture 3" descr="A person wearing glasses and a scarf&#10;&#10;Description automatically generated with medium confidence">
            <a:extLst>
              <a:ext uri="{FF2B5EF4-FFF2-40B4-BE49-F238E27FC236}">
                <a16:creationId xmlns:a16="http://schemas.microsoft.com/office/drawing/2014/main" id="{E4325755-13BA-4781-A925-33C6BC3AF6F0}"/>
              </a:ext>
            </a:extLst>
          </p:cNvPr>
          <p:cNvPicPr>
            <a:picLocks noChangeAspect="1"/>
          </p:cNvPicPr>
          <p:nvPr/>
        </p:nvPicPr>
        <p:blipFill rotWithShape="1">
          <a:blip r:embed="rId6">
            <a:extLst>
              <a:ext uri="{28A0092B-C50C-407E-A947-70E740481C1C}">
                <a14:useLocalDpi xmlns:a14="http://schemas.microsoft.com/office/drawing/2010/main" val="0"/>
              </a:ext>
            </a:extLst>
          </a:blip>
          <a:srcRect l="6723" t="1" r="9595" b="31178"/>
          <a:stretch/>
        </p:blipFill>
        <p:spPr>
          <a:xfrm>
            <a:off x="2302784" y="2780146"/>
            <a:ext cx="1968529" cy="2096976"/>
          </a:xfrm>
          <a:prstGeom prst="rect">
            <a:avLst/>
          </a:prstGeom>
        </p:spPr>
      </p:pic>
    </p:spTree>
    <p:extLst>
      <p:ext uri="{BB962C8B-B14F-4D97-AF65-F5344CB8AC3E}">
        <p14:creationId xmlns:p14="http://schemas.microsoft.com/office/powerpoint/2010/main" val="1563758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D8EF-74D5-4829-9219-3B5A18484BB1}"/>
              </a:ext>
            </a:extLst>
          </p:cNvPr>
          <p:cNvSpPr>
            <a:spLocks noGrp="1"/>
          </p:cNvSpPr>
          <p:nvPr>
            <p:ph type="title"/>
          </p:nvPr>
        </p:nvSpPr>
        <p:spPr>
          <a:xfrm>
            <a:off x="838200" y="170971"/>
            <a:ext cx="11193966" cy="1325563"/>
          </a:xfrm>
        </p:spPr>
        <p:txBody>
          <a:bodyPr/>
          <a:lstStyle/>
          <a:p>
            <a:r>
              <a:rPr lang="en-US" dirty="0"/>
              <a:t>Inspired by Weekly Jones Zone on “energy”</a:t>
            </a:r>
          </a:p>
        </p:txBody>
      </p:sp>
      <p:pic>
        <p:nvPicPr>
          <p:cNvPr id="7" name="Picture 6">
            <a:extLst>
              <a:ext uri="{FF2B5EF4-FFF2-40B4-BE49-F238E27FC236}">
                <a16:creationId xmlns:a16="http://schemas.microsoft.com/office/drawing/2014/main" id="{8748D3DC-0115-47D7-9D27-288904D72949}"/>
              </a:ext>
            </a:extLst>
          </p:cNvPr>
          <p:cNvPicPr>
            <a:picLocks noChangeAspect="1"/>
          </p:cNvPicPr>
          <p:nvPr/>
        </p:nvPicPr>
        <p:blipFill>
          <a:blip r:embed="rId4"/>
          <a:stretch>
            <a:fillRect/>
          </a:stretch>
        </p:blipFill>
        <p:spPr>
          <a:xfrm>
            <a:off x="2772356" y="1707520"/>
            <a:ext cx="8300619" cy="5150480"/>
          </a:xfrm>
          <a:prstGeom prst="rect">
            <a:avLst/>
          </a:prstGeom>
        </p:spPr>
      </p:pic>
      <p:sp>
        <p:nvSpPr>
          <p:cNvPr id="9" name="Content Placeholder 2">
            <a:extLst>
              <a:ext uri="{FF2B5EF4-FFF2-40B4-BE49-F238E27FC236}">
                <a16:creationId xmlns:a16="http://schemas.microsoft.com/office/drawing/2014/main" id="{BE91ED7F-0D9E-47A8-8AED-7CAA61B3103B}"/>
              </a:ext>
            </a:extLst>
          </p:cNvPr>
          <p:cNvSpPr>
            <a:spLocks noGrp="1"/>
          </p:cNvSpPr>
          <p:nvPr>
            <p:ph idx="1"/>
          </p:nvPr>
        </p:nvSpPr>
        <p:spPr>
          <a:xfrm>
            <a:off x="914400" y="1168433"/>
            <a:ext cx="10439400" cy="4783062"/>
          </a:xfrm>
        </p:spPr>
        <p:txBody>
          <a:bodyPr/>
          <a:lstStyle/>
          <a:p>
            <a:pPr marL="0" indent="0">
              <a:buNone/>
            </a:pPr>
            <a:r>
              <a:rPr lang="en-US" dirty="0"/>
              <a:t>Jones </a:t>
            </a:r>
            <a:r>
              <a:rPr lang="en-US" dirty="0" err="1"/>
              <a:t>Loflin</a:t>
            </a:r>
            <a:r>
              <a:rPr lang="en-US" dirty="0"/>
              <a:t> suggested asking yourself: What type of rest do I need right now?</a:t>
            </a:r>
          </a:p>
        </p:txBody>
      </p:sp>
    </p:spTree>
    <p:extLst>
      <p:ext uri="{BB962C8B-B14F-4D97-AF65-F5344CB8AC3E}">
        <p14:creationId xmlns:p14="http://schemas.microsoft.com/office/powerpoint/2010/main" val="3369350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B6AD6-7A7B-4B45-A0CA-FB57F22CE43E}"/>
              </a:ext>
            </a:extLst>
          </p:cNvPr>
          <p:cNvSpPr>
            <a:spLocks noGrp="1"/>
          </p:cNvSpPr>
          <p:nvPr>
            <p:ph type="ctrTitle"/>
          </p:nvPr>
        </p:nvSpPr>
        <p:spPr>
          <a:xfrm>
            <a:off x="1524000" y="157017"/>
            <a:ext cx="9144000" cy="1887399"/>
          </a:xfrm>
          <a:noFill/>
          <a:ln w="28575">
            <a:noFill/>
          </a:ln>
        </p:spPr>
        <p:style>
          <a:lnRef idx="2">
            <a:schemeClr val="accent1"/>
          </a:lnRef>
          <a:fillRef idx="1">
            <a:schemeClr val="lt1"/>
          </a:fillRef>
          <a:effectRef idx="0">
            <a:schemeClr val="accent1"/>
          </a:effectRef>
          <a:fontRef idx="minor">
            <a:schemeClr val="dk1"/>
          </a:fontRef>
        </p:style>
        <p:txBody>
          <a:bodyPr>
            <a:normAutofit/>
          </a:bodyPr>
          <a:lstStyle/>
          <a:p>
            <a:r>
              <a:rPr lang="en-US" sz="3600" b="1" i="1" dirty="0">
                <a:solidFill>
                  <a:srgbClr val="176332"/>
                </a:solidFill>
              </a:rPr>
              <a:t>Getting plenty of sleep but still feel exhausted?</a:t>
            </a:r>
            <a:br>
              <a:rPr lang="en-US" sz="3600" b="1" i="1" dirty="0">
                <a:solidFill>
                  <a:srgbClr val="176332"/>
                </a:solidFill>
              </a:rPr>
            </a:br>
            <a:r>
              <a:rPr lang="en-US" sz="3600" b="1" i="1" dirty="0">
                <a:solidFill>
                  <a:srgbClr val="176332"/>
                </a:solidFill>
              </a:rPr>
              <a:t>Rest is about more than sleep.</a:t>
            </a:r>
            <a:endParaRPr lang="en-US" i="1" dirty="0">
              <a:solidFill>
                <a:srgbClr val="176332"/>
              </a:solidFill>
              <a:latin typeface="+mn-lt"/>
            </a:endParaRPr>
          </a:p>
        </p:txBody>
      </p:sp>
      <p:sp>
        <p:nvSpPr>
          <p:cNvPr id="3" name="Subtitle 2">
            <a:extLst>
              <a:ext uri="{FF2B5EF4-FFF2-40B4-BE49-F238E27FC236}">
                <a16:creationId xmlns:a16="http://schemas.microsoft.com/office/drawing/2014/main" id="{7C5316E3-C49A-4896-8D19-5EE8930BA3A8}"/>
              </a:ext>
            </a:extLst>
          </p:cNvPr>
          <p:cNvSpPr>
            <a:spLocks noGrp="1"/>
          </p:cNvSpPr>
          <p:nvPr>
            <p:ph type="subTitle" idx="1"/>
          </p:nvPr>
        </p:nvSpPr>
        <p:spPr>
          <a:xfrm>
            <a:off x="1170844" y="3542614"/>
            <a:ext cx="9876817" cy="1655762"/>
          </a:xfrm>
        </p:spPr>
        <p:txBody>
          <a:bodyPr>
            <a:normAutofit/>
          </a:bodyPr>
          <a:lstStyle/>
          <a:p>
            <a:r>
              <a:rPr lang="en-US" sz="4000" dirty="0"/>
              <a:t>Personal Rest Deficit Assessment Tool</a:t>
            </a:r>
          </a:p>
          <a:p>
            <a:r>
              <a:rPr lang="en-US" sz="3600" i="1" dirty="0"/>
              <a:t>worksheet</a:t>
            </a:r>
          </a:p>
        </p:txBody>
      </p:sp>
      <p:cxnSp>
        <p:nvCxnSpPr>
          <p:cNvPr id="12" name="Google Shape;105;p2">
            <a:extLst>
              <a:ext uri="{FF2B5EF4-FFF2-40B4-BE49-F238E27FC236}">
                <a16:creationId xmlns:a16="http://schemas.microsoft.com/office/drawing/2014/main" id="{31545428-0DB0-4AC8-A9E2-1A0620609AB1}"/>
              </a:ext>
            </a:extLst>
          </p:cNvPr>
          <p:cNvCxnSpPr>
            <a:cxnSpLocks/>
          </p:cNvCxnSpPr>
          <p:nvPr/>
        </p:nvCxnSpPr>
        <p:spPr>
          <a:xfrm>
            <a:off x="186251" y="2253190"/>
            <a:ext cx="11819499" cy="1588"/>
          </a:xfrm>
          <a:prstGeom prst="straightConnector1">
            <a:avLst/>
          </a:prstGeom>
          <a:noFill/>
          <a:ln w="92075" cap="flat" cmpd="thickThin">
            <a:solidFill>
              <a:srgbClr val="927737"/>
            </a:solidFill>
            <a:prstDash val="solid"/>
            <a:round/>
            <a:headEnd type="none" w="sm" len="sm"/>
            <a:tailEnd type="none" w="sm" len="sm"/>
          </a:ln>
        </p:spPr>
      </p:cxnSp>
      <p:pic>
        <p:nvPicPr>
          <p:cNvPr id="6" name="Picture 5" descr="Text&#10;&#10;Description automatically generated">
            <a:extLst>
              <a:ext uri="{FF2B5EF4-FFF2-40B4-BE49-F238E27FC236}">
                <a16:creationId xmlns:a16="http://schemas.microsoft.com/office/drawing/2014/main" id="{9B989DCC-6007-41E0-87B5-2FEF2442E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56" y="5098473"/>
            <a:ext cx="3275748" cy="1433322"/>
          </a:xfrm>
          <a:prstGeom prst="rect">
            <a:avLst/>
          </a:prstGeom>
        </p:spPr>
      </p:pic>
      <p:sp>
        <p:nvSpPr>
          <p:cNvPr id="8" name="TextBox 7">
            <a:extLst>
              <a:ext uri="{FF2B5EF4-FFF2-40B4-BE49-F238E27FC236}">
                <a16:creationId xmlns:a16="http://schemas.microsoft.com/office/drawing/2014/main" id="{AC178434-8A14-4FCD-A8C0-88DB7A9A08F6}"/>
              </a:ext>
            </a:extLst>
          </p:cNvPr>
          <p:cNvSpPr txBox="1"/>
          <p:nvPr/>
        </p:nvSpPr>
        <p:spPr>
          <a:xfrm>
            <a:off x="6714836" y="5717309"/>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AgriLife State Conference</a:t>
            </a:r>
          </a:p>
        </p:txBody>
      </p:sp>
      <p:cxnSp>
        <p:nvCxnSpPr>
          <p:cNvPr id="9" name="Straight Connector 8">
            <a:extLst>
              <a:ext uri="{FF2B5EF4-FFF2-40B4-BE49-F238E27FC236}">
                <a16:creationId xmlns:a16="http://schemas.microsoft.com/office/drawing/2014/main" id="{1F50F66C-DC00-4BA9-9711-AC072D8B82D9}"/>
              </a:ext>
            </a:extLst>
          </p:cNvPr>
          <p:cNvCxnSpPr>
            <a:cxnSpLocks/>
          </p:cNvCxnSpPr>
          <p:nvPr/>
        </p:nvCxnSpPr>
        <p:spPr>
          <a:xfrm>
            <a:off x="3694544" y="6022110"/>
            <a:ext cx="8155710"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FB3D7A1-09A1-4A95-BD85-CE1F50A38016}"/>
              </a:ext>
            </a:extLst>
          </p:cNvPr>
          <p:cNvSpPr txBox="1"/>
          <p:nvPr/>
        </p:nvSpPr>
        <p:spPr>
          <a:xfrm>
            <a:off x="7767022" y="5999018"/>
            <a:ext cx="415250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August 17, 2022 | Daphne Richards</a:t>
            </a:r>
          </a:p>
        </p:txBody>
      </p:sp>
    </p:spTree>
    <p:extLst>
      <p:ext uri="{BB962C8B-B14F-4D97-AF65-F5344CB8AC3E}">
        <p14:creationId xmlns:p14="http://schemas.microsoft.com/office/powerpoint/2010/main" val="1586574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descr="A picture containing timeline&#10;&#10;Description automatically generated">
            <a:extLst>
              <a:ext uri="{FF2B5EF4-FFF2-40B4-BE49-F238E27FC236}">
                <a16:creationId xmlns:a16="http://schemas.microsoft.com/office/drawing/2014/main" id="{720E09DC-7C24-CC2A-FCDE-DB251CB163D6}"/>
              </a:ext>
            </a:extLst>
          </p:cNvPr>
          <p:cNvPicPr>
            <a:picLocks noChangeAspect="1"/>
          </p:cNvPicPr>
          <p:nvPr/>
        </p:nvPicPr>
        <p:blipFill rotWithShape="1">
          <a:blip r:embed="rId3">
            <a:extLst>
              <a:ext uri="{28A0092B-C50C-407E-A947-70E740481C1C}">
                <a14:useLocalDpi xmlns:a14="http://schemas.microsoft.com/office/drawing/2010/main" val="0"/>
              </a:ext>
            </a:extLst>
          </a:blip>
          <a:srcRect l="3928" t="3745" r="3340" b="5065"/>
          <a:stretch/>
        </p:blipFill>
        <p:spPr>
          <a:xfrm>
            <a:off x="2734733" y="123621"/>
            <a:ext cx="6722534" cy="6610759"/>
          </a:xfrm>
          <a:prstGeom prst="rect">
            <a:avLst/>
          </a:prstGeom>
        </p:spPr>
      </p:pic>
    </p:spTree>
    <p:extLst>
      <p:ext uri="{BB962C8B-B14F-4D97-AF65-F5344CB8AC3E}">
        <p14:creationId xmlns:p14="http://schemas.microsoft.com/office/powerpoint/2010/main" val="1841334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8" name="Title 1">
            <a:extLst>
              <a:ext uri="{FF2B5EF4-FFF2-40B4-BE49-F238E27FC236}">
                <a16:creationId xmlns:a16="http://schemas.microsoft.com/office/drawing/2014/main" id="{D7A694D3-F9F3-4C20-964D-11181B14CADE}"/>
              </a:ext>
            </a:extLst>
          </p:cNvPr>
          <p:cNvSpPr>
            <a:spLocks noGrp="1"/>
          </p:cNvSpPr>
          <p:nvPr>
            <p:ph type="title"/>
          </p:nvPr>
        </p:nvSpPr>
        <p:spPr>
          <a:xfrm>
            <a:off x="212035" y="117566"/>
            <a:ext cx="11140862" cy="1325563"/>
          </a:xfrm>
        </p:spPr>
        <p:txBody>
          <a:bodyPr/>
          <a:lstStyle/>
          <a:p>
            <a:r>
              <a:rPr lang="en-US" dirty="0"/>
              <a:t>1. Physical Rest</a:t>
            </a:r>
          </a:p>
        </p:txBody>
      </p:sp>
      <p:sp>
        <p:nvSpPr>
          <p:cNvPr id="5" name="Content Placeholder 2">
            <a:extLst>
              <a:ext uri="{FF2B5EF4-FFF2-40B4-BE49-F238E27FC236}">
                <a16:creationId xmlns:a16="http://schemas.microsoft.com/office/drawing/2014/main" id="{F03C228E-0202-4A21-9564-C0C3CE97EFF0}"/>
              </a:ext>
            </a:extLst>
          </p:cNvPr>
          <p:cNvSpPr>
            <a:spLocks noGrp="1"/>
          </p:cNvSpPr>
          <p:nvPr>
            <p:ph idx="1"/>
          </p:nvPr>
        </p:nvSpPr>
        <p:spPr>
          <a:xfrm>
            <a:off x="3866605" y="535577"/>
            <a:ext cx="8059783" cy="836023"/>
          </a:xfrm>
        </p:spPr>
        <p:txBody>
          <a:bodyPr/>
          <a:lstStyle/>
          <a:p>
            <a:pPr marL="0" indent="0" algn="r">
              <a:buNone/>
            </a:pPr>
            <a:r>
              <a:rPr lang="en-US" i="1" dirty="0"/>
              <a:t>When you lay your </a:t>
            </a:r>
            <a:r>
              <a:rPr lang="en-US" i="1" u="sng" dirty="0"/>
              <a:t>body</a:t>
            </a:r>
            <a:r>
              <a:rPr lang="en-US" i="1" dirty="0"/>
              <a:t> down</a:t>
            </a:r>
            <a:endParaRPr lang="en-US" i="1" u="sng" dirty="0"/>
          </a:p>
        </p:txBody>
      </p:sp>
      <p:sp>
        <p:nvSpPr>
          <p:cNvPr id="2" name="TextBox 1">
            <a:extLst>
              <a:ext uri="{FF2B5EF4-FFF2-40B4-BE49-F238E27FC236}">
                <a16:creationId xmlns:a16="http://schemas.microsoft.com/office/drawing/2014/main" id="{295AC422-3D56-4FA6-B080-103CB86DBDB1}"/>
              </a:ext>
            </a:extLst>
          </p:cNvPr>
          <p:cNvSpPr txBox="1"/>
          <p:nvPr/>
        </p:nvSpPr>
        <p:spPr>
          <a:xfrm>
            <a:off x="132521" y="2318668"/>
            <a:ext cx="11658836" cy="332398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noProof="0" dirty="0">
                <a:ln>
                  <a:noFill/>
                </a:ln>
                <a:solidFill>
                  <a:prstClr val="black"/>
                </a:solidFill>
                <a:effectLst/>
                <a:uLnTx/>
                <a:uFillTx/>
                <a:latin typeface="Calibri" panose="020F0502020204030204"/>
                <a:ea typeface="Calibri" panose="020F0502020204030204" pitchFamily="34" charset="0"/>
                <a:cs typeface="+mn-cs"/>
              </a:rPr>
              <a:t>You experience frequent pain or illness</a:t>
            </a:r>
          </a:p>
          <a:p>
            <a:pPr marL="457200" indent="-457200">
              <a:lnSpc>
                <a:spcPct val="150000"/>
              </a:lnSpc>
              <a:buFont typeface="Arial" panose="020B0604020202020204" pitchFamily="34" charset="0"/>
              <a:buChar char="•"/>
              <a:defRPr/>
            </a:pPr>
            <a:r>
              <a:rPr lang="en-US" sz="3200" dirty="0">
                <a:solidFill>
                  <a:prstClr val="black"/>
                </a:solidFill>
                <a:ea typeface="Calibri" panose="020F0502020204030204" pitchFamily="34" charset="0"/>
              </a:rPr>
              <a:t>You lack the energy to accomplish tasks</a:t>
            </a:r>
            <a:endParaRPr kumimoji="0" lang="en-US" sz="3200" b="0" i="0" u="none" strike="noStrike" kern="1200" cap="none" spc="0" normalizeH="0" noProof="0" dirty="0">
              <a:ln>
                <a:noFill/>
              </a:ln>
              <a:solidFill>
                <a:prstClr val="black"/>
              </a:solidFill>
              <a:effectLst/>
              <a:uLnTx/>
              <a:uFillTx/>
              <a:latin typeface="Calibri" panose="020F0502020204030204"/>
              <a:ea typeface="Calibri" panose="020F0502020204030204" pitchFamily="34" charset="0"/>
              <a:cs typeface="+mn-cs"/>
            </a:endParaRPr>
          </a:p>
          <a:p>
            <a:pPr marL="457200" indent="-457200">
              <a:lnSpc>
                <a:spcPct val="150000"/>
              </a:lnSpc>
              <a:buFont typeface="Arial" panose="020B0604020202020204" pitchFamily="34" charset="0"/>
              <a:buChar char="•"/>
              <a:defRPr/>
            </a:pPr>
            <a:r>
              <a:rPr lang="en-US" sz="3200" dirty="0">
                <a:solidFill>
                  <a:prstClr val="black"/>
                </a:solidFill>
                <a:ea typeface="Calibri" panose="020F0502020204030204" pitchFamily="34" charset="0"/>
              </a:rPr>
              <a:t>You feel tired, but can’t sleep</a:t>
            </a:r>
            <a:endParaRPr kumimoji="0" lang="en-US" sz="3200" b="0" i="0" u="none" strike="noStrike" kern="1200" cap="none" spc="0" normalizeH="0" noProof="0" dirty="0">
              <a:ln>
                <a:noFill/>
              </a:ln>
              <a:solidFill>
                <a:prstClr val="black"/>
              </a:solidFill>
              <a:effectLst/>
              <a:uLnTx/>
              <a:uFillTx/>
              <a:latin typeface="Calibri" panose="020F0502020204030204"/>
              <a:ea typeface="Calibri" panose="020F0502020204030204" pitchFamily="34" charset="0"/>
              <a:cs typeface="+mn-cs"/>
            </a:endParaRPr>
          </a:p>
          <a:p>
            <a:pPr marL="457200" indent="-457200">
              <a:lnSpc>
                <a:spcPct val="150000"/>
              </a:lnSpc>
              <a:buFont typeface="Arial" panose="020B0604020202020204" pitchFamily="34" charset="0"/>
              <a:buChar char="•"/>
              <a:defRPr/>
            </a:pPr>
            <a:r>
              <a:rPr lang="en-US" sz="3200" dirty="0">
                <a:solidFill>
                  <a:prstClr val="black"/>
                </a:solidFill>
                <a:ea typeface="Calibri" panose="020F0502020204030204" pitchFamily="34" charset="0"/>
              </a:rPr>
              <a:t>You rely on caffeine/sleep aids</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3672A89-32B8-5A60-F5D1-0E5D8024AA4D}"/>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6" name="Content Placeholder 2">
            <a:extLst>
              <a:ext uri="{FF2B5EF4-FFF2-40B4-BE49-F238E27FC236}">
                <a16:creationId xmlns:a16="http://schemas.microsoft.com/office/drawing/2014/main" id="{C197D379-58AD-E27B-7170-2D1531CA434A}"/>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Signs that you need physical rest:</a:t>
            </a:r>
            <a:endParaRPr lang="en-US" sz="3200" i="1" u="sng" dirty="0"/>
          </a:p>
        </p:txBody>
      </p:sp>
      <p:pic>
        <p:nvPicPr>
          <p:cNvPr id="11" name="Picture 2">
            <a:extLst>
              <a:ext uri="{FF2B5EF4-FFF2-40B4-BE49-F238E27FC236}">
                <a16:creationId xmlns:a16="http://schemas.microsoft.com/office/drawing/2014/main" id="{DD406FFA-D1E6-B212-9232-40621FAB6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940" y="3980661"/>
            <a:ext cx="4810539" cy="27059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AAAF741-994E-9068-EE8D-5931397F5B51}"/>
              </a:ext>
            </a:extLst>
          </p:cNvPr>
          <p:cNvPicPr>
            <a:picLocks noChangeAspect="1"/>
          </p:cNvPicPr>
          <p:nvPr/>
        </p:nvPicPr>
        <p:blipFill>
          <a:blip r:embed="rId4"/>
          <a:stretch>
            <a:fillRect/>
          </a:stretch>
        </p:blipFill>
        <p:spPr>
          <a:xfrm>
            <a:off x="7639996" y="1610900"/>
            <a:ext cx="3939555" cy="2215461"/>
          </a:xfrm>
          <a:prstGeom prst="rect">
            <a:avLst/>
          </a:prstGeom>
        </p:spPr>
      </p:pic>
    </p:spTree>
    <p:extLst>
      <p:ext uri="{BB962C8B-B14F-4D97-AF65-F5344CB8AC3E}">
        <p14:creationId xmlns:p14="http://schemas.microsoft.com/office/powerpoint/2010/main" val="17237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8" name="Title 1">
            <a:extLst>
              <a:ext uri="{FF2B5EF4-FFF2-40B4-BE49-F238E27FC236}">
                <a16:creationId xmlns:a16="http://schemas.microsoft.com/office/drawing/2014/main" id="{D7A694D3-F9F3-4C20-964D-11181B14CADE}"/>
              </a:ext>
            </a:extLst>
          </p:cNvPr>
          <p:cNvSpPr>
            <a:spLocks noGrp="1"/>
          </p:cNvSpPr>
          <p:nvPr>
            <p:ph type="title"/>
          </p:nvPr>
        </p:nvSpPr>
        <p:spPr>
          <a:xfrm>
            <a:off x="238539" y="117566"/>
            <a:ext cx="11114358" cy="1325563"/>
          </a:xfrm>
        </p:spPr>
        <p:txBody>
          <a:bodyPr/>
          <a:lstStyle/>
          <a:p>
            <a:r>
              <a:rPr lang="en-US" dirty="0"/>
              <a:t>1. Physical Rest</a:t>
            </a:r>
          </a:p>
        </p:txBody>
      </p:sp>
      <p:sp>
        <p:nvSpPr>
          <p:cNvPr id="5" name="Content Placeholder 2">
            <a:extLst>
              <a:ext uri="{FF2B5EF4-FFF2-40B4-BE49-F238E27FC236}">
                <a16:creationId xmlns:a16="http://schemas.microsoft.com/office/drawing/2014/main" id="{F03C228E-0202-4A21-9564-C0C3CE97EFF0}"/>
              </a:ext>
            </a:extLst>
          </p:cNvPr>
          <p:cNvSpPr>
            <a:spLocks noGrp="1"/>
          </p:cNvSpPr>
          <p:nvPr>
            <p:ph idx="1"/>
          </p:nvPr>
        </p:nvSpPr>
        <p:spPr>
          <a:xfrm>
            <a:off x="3866605" y="535577"/>
            <a:ext cx="8059783" cy="836023"/>
          </a:xfrm>
        </p:spPr>
        <p:txBody>
          <a:bodyPr/>
          <a:lstStyle/>
          <a:p>
            <a:pPr marL="0" indent="0" algn="r">
              <a:buNone/>
            </a:pPr>
            <a:r>
              <a:rPr lang="en-US" i="1" dirty="0"/>
              <a:t>When you lay your </a:t>
            </a:r>
            <a:r>
              <a:rPr lang="en-US" i="1" u="sng" dirty="0"/>
              <a:t>body</a:t>
            </a:r>
            <a:r>
              <a:rPr lang="en-US" i="1" dirty="0"/>
              <a:t> down</a:t>
            </a:r>
            <a:endParaRPr lang="en-US" i="1" u="sng" dirty="0"/>
          </a:p>
        </p:txBody>
      </p:sp>
      <p:sp>
        <p:nvSpPr>
          <p:cNvPr id="2" name="TextBox 1">
            <a:extLst>
              <a:ext uri="{FF2B5EF4-FFF2-40B4-BE49-F238E27FC236}">
                <a16:creationId xmlns:a16="http://schemas.microsoft.com/office/drawing/2014/main" id="{295AC422-3D56-4FA6-B080-103CB86DBDB1}"/>
              </a:ext>
            </a:extLst>
          </p:cNvPr>
          <p:cNvSpPr txBox="1"/>
          <p:nvPr/>
        </p:nvSpPr>
        <p:spPr>
          <a:xfrm>
            <a:off x="318053" y="2186145"/>
            <a:ext cx="11433548" cy="40626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rPr>
              <a:t>Two types of physical rest:</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u="sng" strike="noStrike" kern="1200" cap="none" spc="0" normalizeH="0" baseline="0" noProof="0" dirty="0">
                <a:ln>
                  <a:noFill/>
                </a:ln>
                <a:solidFill>
                  <a:prstClr val="black"/>
                </a:solidFill>
                <a:effectLst/>
                <a:uLnTx/>
                <a:uFillTx/>
                <a:ea typeface="Calibri" panose="020F0502020204030204" pitchFamily="34" charset="0"/>
                <a:cs typeface="+mn-cs"/>
              </a:rPr>
              <a:t>Passive</a:t>
            </a:r>
            <a:r>
              <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rPr>
              <a:t> includes sleeping </a:t>
            </a:r>
            <a:br>
              <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rPr>
            </a:br>
            <a:r>
              <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rPr>
              <a:t>or napping</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prstClr val="black"/>
                </a:solidFill>
                <a:effectLst/>
                <a:uLnTx/>
                <a:uFillTx/>
                <a:ea typeface="Calibri" panose="020F0502020204030204" pitchFamily="34" charset="0"/>
                <a:cs typeface="+mn-cs"/>
              </a:rPr>
              <a:t>Active</a:t>
            </a:r>
            <a:r>
              <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rPr>
              <a:t> includes stretching </a:t>
            </a:r>
            <a:br>
              <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rPr>
            </a:br>
            <a:r>
              <a:rPr kumimoji="0" lang="en-US" sz="3200" b="0" i="0" u="none" strike="noStrike" kern="1200" cap="none" spc="0" normalizeH="0" baseline="0" noProof="0" dirty="0">
                <a:ln>
                  <a:noFill/>
                </a:ln>
                <a:solidFill>
                  <a:prstClr val="black"/>
                </a:solidFill>
                <a:effectLst/>
                <a:uLnTx/>
                <a:uFillTx/>
                <a:ea typeface="Calibri" panose="020F0502020204030204" pitchFamily="34" charset="0"/>
                <a:cs typeface="+mn-cs"/>
              </a:rPr>
              <a:t>and deep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3672A89-32B8-5A60-F5D1-0E5D8024AA4D}"/>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pic>
        <p:nvPicPr>
          <p:cNvPr id="12290" name="Picture 2">
            <a:extLst>
              <a:ext uri="{FF2B5EF4-FFF2-40B4-BE49-F238E27FC236}">
                <a16:creationId xmlns:a16="http://schemas.microsoft.com/office/drawing/2014/main" id="{19448D19-C9C5-5F58-38E1-C93DF4912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158" y="1908313"/>
            <a:ext cx="5400864" cy="404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4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8" name="Title 1">
            <a:extLst>
              <a:ext uri="{FF2B5EF4-FFF2-40B4-BE49-F238E27FC236}">
                <a16:creationId xmlns:a16="http://schemas.microsoft.com/office/drawing/2014/main" id="{D7A694D3-F9F3-4C20-964D-11181B14CADE}"/>
              </a:ext>
            </a:extLst>
          </p:cNvPr>
          <p:cNvSpPr>
            <a:spLocks noGrp="1"/>
          </p:cNvSpPr>
          <p:nvPr>
            <p:ph type="title"/>
          </p:nvPr>
        </p:nvSpPr>
        <p:spPr>
          <a:xfrm>
            <a:off x="251791" y="117566"/>
            <a:ext cx="11101106" cy="1325563"/>
          </a:xfrm>
        </p:spPr>
        <p:txBody>
          <a:bodyPr/>
          <a:lstStyle/>
          <a:p>
            <a:r>
              <a:rPr lang="en-US" dirty="0"/>
              <a:t>1. Physical Rest</a:t>
            </a:r>
          </a:p>
        </p:txBody>
      </p:sp>
      <p:sp>
        <p:nvSpPr>
          <p:cNvPr id="9" name="TextBox 8">
            <a:extLst>
              <a:ext uri="{FF2B5EF4-FFF2-40B4-BE49-F238E27FC236}">
                <a16:creationId xmlns:a16="http://schemas.microsoft.com/office/drawing/2014/main" id="{27A0196E-7B7E-4173-99BC-7E46922E8F76}"/>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5" name="Content Placeholder 2">
            <a:extLst>
              <a:ext uri="{FF2B5EF4-FFF2-40B4-BE49-F238E27FC236}">
                <a16:creationId xmlns:a16="http://schemas.microsoft.com/office/drawing/2014/main" id="{F03C228E-0202-4A21-9564-C0C3CE97EFF0}"/>
              </a:ext>
            </a:extLst>
          </p:cNvPr>
          <p:cNvSpPr>
            <a:spLocks noGrp="1"/>
          </p:cNvSpPr>
          <p:nvPr>
            <p:ph idx="1"/>
          </p:nvPr>
        </p:nvSpPr>
        <p:spPr>
          <a:xfrm>
            <a:off x="3866605" y="535577"/>
            <a:ext cx="8059783" cy="836023"/>
          </a:xfrm>
        </p:spPr>
        <p:txBody>
          <a:bodyPr/>
          <a:lstStyle/>
          <a:p>
            <a:pPr marL="0" indent="0" algn="r">
              <a:buNone/>
            </a:pPr>
            <a:r>
              <a:rPr lang="en-US" i="1" dirty="0"/>
              <a:t>When you lay your </a:t>
            </a:r>
            <a:r>
              <a:rPr lang="en-US" i="1" u="sng" dirty="0"/>
              <a:t>body</a:t>
            </a:r>
            <a:r>
              <a:rPr lang="en-US" i="1" dirty="0"/>
              <a:t> down</a:t>
            </a:r>
            <a:endParaRPr lang="en-US" i="1" u="sng" dirty="0"/>
          </a:p>
        </p:txBody>
      </p:sp>
      <p:sp>
        <p:nvSpPr>
          <p:cNvPr id="2" name="TextBox 1">
            <a:extLst>
              <a:ext uri="{FF2B5EF4-FFF2-40B4-BE49-F238E27FC236}">
                <a16:creationId xmlns:a16="http://schemas.microsoft.com/office/drawing/2014/main" id="{295AC422-3D56-4FA6-B080-103CB86DBDB1}"/>
              </a:ext>
            </a:extLst>
          </p:cNvPr>
          <p:cNvSpPr txBox="1"/>
          <p:nvPr/>
        </p:nvSpPr>
        <p:spPr>
          <a:xfrm>
            <a:off x="985520" y="2488295"/>
            <a:ext cx="5765799" cy="332398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t>Gentle forms of exercise</a:t>
            </a:r>
          </a:p>
          <a:p>
            <a:pPr marL="457200" indent="-457200">
              <a:lnSpc>
                <a:spcPct val="150000"/>
              </a:lnSpc>
              <a:buFont typeface="Arial" panose="020B0604020202020204" pitchFamily="34" charset="0"/>
              <a:buChar char="•"/>
            </a:pPr>
            <a:r>
              <a:rPr lang="en-US" sz="3200" dirty="0"/>
              <a:t>Stretching</a:t>
            </a:r>
          </a:p>
          <a:p>
            <a:pPr marL="457200" indent="-457200">
              <a:lnSpc>
                <a:spcPct val="150000"/>
              </a:lnSpc>
              <a:buFont typeface="Arial" panose="020B0604020202020204" pitchFamily="34" charset="0"/>
              <a:buChar char="•"/>
            </a:pPr>
            <a:r>
              <a:rPr lang="en-US" sz="3200" dirty="0"/>
              <a:t>Standing/moving</a:t>
            </a:r>
          </a:p>
          <a:p>
            <a:pPr marL="457200" indent="-457200">
              <a:lnSpc>
                <a:spcPct val="150000"/>
              </a:lnSpc>
              <a:buFont typeface="Arial" panose="020B0604020202020204" pitchFamily="34" charset="0"/>
              <a:buChar char="•"/>
            </a:pPr>
            <a:r>
              <a:rPr lang="en-US" sz="3200" dirty="0"/>
              <a:t>Deep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317AE6C-D615-FDE1-F4E9-4A9416D4B242}"/>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Ways to get physical rest:</a:t>
            </a:r>
            <a:endParaRPr lang="en-US" sz="3200" i="1" u="sng" dirty="0"/>
          </a:p>
        </p:txBody>
      </p:sp>
      <p:pic>
        <p:nvPicPr>
          <p:cNvPr id="4" name="Picture 3" descr="A dolphin swimming in a pool&#10;&#10;Description automatically generated with medium confidence">
            <a:extLst>
              <a:ext uri="{FF2B5EF4-FFF2-40B4-BE49-F238E27FC236}">
                <a16:creationId xmlns:a16="http://schemas.microsoft.com/office/drawing/2014/main" id="{C427FDAB-DD76-BF9D-0035-ABC5BE900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327" y="1736033"/>
            <a:ext cx="3215310" cy="4287079"/>
          </a:xfrm>
          <a:prstGeom prst="rect">
            <a:avLst/>
          </a:prstGeom>
        </p:spPr>
      </p:pic>
    </p:spTree>
    <p:extLst>
      <p:ext uri="{BB962C8B-B14F-4D97-AF65-F5344CB8AC3E}">
        <p14:creationId xmlns:p14="http://schemas.microsoft.com/office/powerpoint/2010/main" val="7949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Title 1">
            <a:extLst>
              <a:ext uri="{FF2B5EF4-FFF2-40B4-BE49-F238E27FC236}">
                <a16:creationId xmlns:a16="http://schemas.microsoft.com/office/drawing/2014/main" id="{192A18AE-5D15-4B18-9340-F1F84A08C251}"/>
              </a:ext>
            </a:extLst>
          </p:cNvPr>
          <p:cNvSpPr>
            <a:spLocks noGrp="1"/>
          </p:cNvSpPr>
          <p:nvPr>
            <p:ph type="title"/>
          </p:nvPr>
        </p:nvSpPr>
        <p:spPr>
          <a:xfrm>
            <a:off x="212034" y="130629"/>
            <a:ext cx="11114737" cy="1325563"/>
          </a:xfrm>
        </p:spPr>
        <p:txBody>
          <a:bodyPr/>
          <a:lstStyle/>
          <a:p>
            <a:r>
              <a:rPr lang="en-US" dirty="0"/>
              <a:t>2. Mental Rest</a:t>
            </a:r>
          </a:p>
        </p:txBody>
      </p:sp>
      <p:sp>
        <p:nvSpPr>
          <p:cNvPr id="11" name="Content Placeholder 2">
            <a:extLst>
              <a:ext uri="{FF2B5EF4-FFF2-40B4-BE49-F238E27FC236}">
                <a16:creationId xmlns:a16="http://schemas.microsoft.com/office/drawing/2014/main" id="{999C8A1F-1ACD-4303-B95F-4D1454274F14}"/>
              </a:ext>
            </a:extLst>
          </p:cNvPr>
          <p:cNvSpPr>
            <a:spLocks noGrp="1"/>
          </p:cNvSpPr>
          <p:nvPr>
            <p:ph idx="1"/>
          </p:nvPr>
        </p:nvSpPr>
        <p:spPr>
          <a:xfrm>
            <a:off x="3866605" y="627017"/>
            <a:ext cx="8059783" cy="744583"/>
          </a:xfrm>
        </p:spPr>
        <p:txBody>
          <a:bodyPr/>
          <a:lstStyle/>
          <a:p>
            <a:pPr marL="0" indent="0" algn="r">
              <a:buNone/>
            </a:pPr>
            <a:r>
              <a:rPr lang="en-US" i="1" dirty="0"/>
              <a:t>Quiet the </a:t>
            </a:r>
            <a:r>
              <a:rPr lang="en-US" i="1" u="sng" dirty="0"/>
              <a:t>cerebral</a:t>
            </a:r>
            <a:r>
              <a:rPr lang="en-US" i="1" dirty="0"/>
              <a:t> background </a:t>
            </a:r>
            <a:r>
              <a:rPr lang="en-US" i="1" u="sng" dirty="0"/>
              <a:t>noise</a:t>
            </a:r>
          </a:p>
        </p:txBody>
      </p:sp>
      <p:sp>
        <p:nvSpPr>
          <p:cNvPr id="2" name="TextBox 1">
            <a:extLst>
              <a:ext uri="{FF2B5EF4-FFF2-40B4-BE49-F238E27FC236}">
                <a16:creationId xmlns:a16="http://schemas.microsoft.com/office/drawing/2014/main" id="{915B9501-0EED-42A9-ACD3-28F74929D11F}"/>
              </a:ext>
            </a:extLst>
          </p:cNvPr>
          <p:cNvSpPr txBox="1"/>
          <p:nvPr/>
        </p:nvSpPr>
        <p:spPr>
          <a:xfrm>
            <a:off x="463826" y="2295525"/>
            <a:ext cx="8376422" cy="2585323"/>
          </a:xfrm>
          <a:prstGeom prst="rect">
            <a:avLst/>
          </a:prstGeom>
          <a:noFill/>
        </p:spPr>
        <p:txBody>
          <a:bodyPr wrap="square" rtlCol="0">
            <a:spAutoFit/>
          </a:bodyPr>
          <a:lstStyle/>
          <a:p>
            <a:pPr marL="285750" marR="0" lvl="0" indent="-285750">
              <a:lnSpc>
                <a:spcPct val="150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Times New Roman" panose="02020603050405020304" pitchFamily="18" charset="0"/>
              </a:rPr>
              <a:t>You have mental fog</a:t>
            </a:r>
          </a:p>
          <a:p>
            <a:pPr marL="285750" indent="-285750">
              <a:lnSpc>
                <a:spcPct val="150000"/>
              </a:lnSpc>
              <a:buFont typeface="Arial" panose="020B0604020202020204" pitchFamily="34" charset="0"/>
              <a:buChar char="•"/>
            </a:pPr>
            <a:r>
              <a:rPr lang="en-US" sz="3200" dirty="0">
                <a:latin typeface="Calibri" panose="020F0502020204030204" pitchFamily="34" charset="0"/>
                <a:ea typeface="Times New Roman" panose="02020603050405020304" pitchFamily="18" charset="0"/>
              </a:rPr>
              <a:t>You’re easily irritated or frustrated</a:t>
            </a:r>
            <a:endParaRPr lang="en-US" sz="3200" dirty="0">
              <a:effectLst/>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Times New Roman" panose="02020603050405020304" pitchFamily="18" charset="0"/>
              </a:rPr>
              <a:t>You feel overwhelmed</a:t>
            </a:r>
            <a:endParaRPr lang="en-US" sz="3200" dirty="0">
              <a:effectLst/>
              <a:latin typeface="Calibri" panose="020F0502020204030204" pitchFamily="34" charset="0"/>
              <a:ea typeface="Calibri" panose="020F0502020204030204" pitchFamily="34" charset="0"/>
            </a:endParaRPr>
          </a:p>
          <a:p>
            <a:endParaRPr lang="en-US" dirty="0"/>
          </a:p>
        </p:txBody>
      </p:sp>
      <p:sp>
        <p:nvSpPr>
          <p:cNvPr id="3" name="TextBox 2">
            <a:extLst>
              <a:ext uri="{FF2B5EF4-FFF2-40B4-BE49-F238E27FC236}">
                <a16:creationId xmlns:a16="http://schemas.microsoft.com/office/drawing/2014/main" id="{52202A4C-799A-23BB-83F8-C567995599AB}"/>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4" name="Content Placeholder 2">
            <a:extLst>
              <a:ext uri="{FF2B5EF4-FFF2-40B4-BE49-F238E27FC236}">
                <a16:creationId xmlns:a16="http://schemas.microsoft.com/office/drawing/2014/main" id="{E956C98E-EECF-67D2-A649-CB31ECE395A8}"/>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Signs that you need mental rest:</a:t>
            </a:r>
            <a:endParaRPr lang="en-US" sz="3200" i="1" u="sng" dirty="0"/>
          </a:p>
        </p:txBody>
      </p:sp>
      <p:pic>
        <p:nvPicPr>
          <p:cNvPr id="8198" name="Picture 6">
            <a:extLst>
              <a:ext uri="{FF2B5EF4-FFF2-40B4-BE49-F238E27FC236}">
                <a16:creationId xmlns:a16="http://schemas.microsoft.com/office/drawing/2014/main" id="{C6BB0BAD-DC3A-7BFA-5B12-6C3E83A34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935" y="2292626"/>
            <a:ext cx="4981592" cy="335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78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Title 1">
            <a:extLst>
              <a:ext uri="{FF2B5EF4-FFF2-40B4-BE49-F238E27FC236}">
                <a16:creationId xmlns:a16="http://schemas.microsoft.com/office/drawing/2014/main" id="{192A18AE-5D15-4B18-9340-F1F84A08C251}"/>
              </a:ext>
            </a:extLst>
          </p:cNvPr>
          <p:cNvSpPr>
            <a:spLocks noGrp="1"/>
          </p:cNvSpPr>
          <p:nvPr>
            <p:ph type="title"/>
          </p:nvPr>
        </p:nvSpPr>
        <p:spPr>
          <a:xfrm>
            <a:off x="265042" y="130629"/>
            <a:ext cx="11061729" cy="1325563"/>
          </a:xfrm>
        </p:spPr>
        <p:txBody>
          <a:bodyPr/>
          <a:lstStyle/>
          <a:p>
            <a:r>
              <a:rPr lang="en-US" dirty="0"/>
              <a:t>2. Mental Rest</a:t>
            </a:r>
          </a:p>
        </p:txBody>
      </p:sp>
      <p:sp>
        <p:nvSpPr>
          <p:cNvPr id="11" name="Content Placeholder 2">
            <a:extLst>
              <a:ext uri="{FF2B5EF4-FFF2-40B4-BE49-F238E27FC236}">
                <a16:creationId xmlns:a16="http://schemas.microsoft.com/office/drawing/2014/main" id="{999C8A1F-1ACD-4303-B95F-4D1454274F14}"/>
              </a:ext>
            </a:extLst>
          </p:cNvPr>
          <p:cNvSpPr>
            <a:spLocks noGrp="1"/>
          </p:cNvSpPr>
          <p:nvPr>
            <p:ph idx="1"/>
          </p:nvPr>
        </p:nvSpPr>
        <p:spPr>
          <a:xfrm>
            <a:off x="3866605" y="627017"/>
            <a:ext cx="8059783" cy="744583"/>
          </a:xfrm>
        </p:spPr>
        <p:txBody>
          <a:bodyPr/>
          <a:lstStyle/>
          <a:p>
            <a:pPr marL="0" indent="0" algn="r">
              <a:buNone/>
            </a:pPr>
            <a:r>
              <a:rPr lang="en-US" i="1" dirty="0"/>
              <a:t>Quiet the </a:t>
            </a:r>
            <a:r>
              <a:rPr lang="en-US" i="1" u="sng" dirty="0"/>
              <a:t>cerebral</a:t>
            </a:r>
            <a:r>
              <a:rPr lang="en-US" i="1" dirty="0"/>
              <a:t> background </a:t>
            </a:r>
            <a:r>
              <a:rPr lang="en-US" i="1" u="sng" dirty="0"/>
              <a:t>noise</a:t>
            </a:r>
          </a:p>
        </p:txBody>
      </p:sp>
      <p:sp>
        <p:nvSpPr>
          <p:cNvPr id="2" name="TextBox 1">
            <a:extLst>
              <a:ext uri="{FF2B5EF4-FFF2-40B4-BE49-F238E27FC236}">
                <a16:creationId xmlns:a16="http://schemas.microsoft.com/office/drawing/2014/main" id="{915B9501-0EED-42A9-ACD3-28F74929D11F}"/>
              </a:ext>
            </a:extLst>
          </p:cNvPr>
          <p:cNvSpPr txBox="1"/>
          <p:nvPr/>
        </p:nvSpPr>
        <p:spPr>
          <a:xfrm>
            <a:off x="357809" y="2348534"/>
            <a:ext cx="9249731" cy="3216906"/>
          </a:xfrm>
          <a:prstGeom prst="rect">
            <a:avLst/>
          </a:prstGeom>
          <a:noFill/>
        </p:spPr>
        <p:txBody>
          <a:bodyPr wrap="square" rtlCol="0">
            <a:spAutoFit/>
          </a:bodyPr>
          <a:lstStyle/>
          <a:p>
            <a:pPr marL="285750" indent="-285750">
              <a:buFont typeface="Arial" panose="020B0604020202020204" pitchFamily="34" charset="0"/>
              <a:buChar char="•"/>
            </a:pPr>
            <a:r>
              <a:rPr lang="en-US" sz="3200" dirty="0"/>
              <a:t>Do something “mindless”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Purge mind before bed to </a:t>
            </a:r>
            <a:br>
              <a:rPr lang="en-US" sz="3200" dirty="0"/>
            </a:br>
            <a:r>
              <a:rPr lang="en-US" sz="3200" dirty="0"/>
              <a:t>declutter mental space</a:t>
            </a:r>
          </a:p>
          <a:p>
            <a:endParaRPr lang="en-US" sz="3200" dirty="0"/>
          </a:p>
          <a:p>
            <a:pPr marL="285750" indent="-285750">
              <a:lnSpc>
                <a:spcPct val="150000"/>
              </a:lnSpc>
              <a:buFont typeface="Arial" panose="020B0604020202020204" pitchFamily="34" charset="0"/>
              <a:buChar char="•"/>
            </a:pPr>
            <a:r>
              <a:rPr lang="en-US" sz="3200" dirty="0"/>
              <a:t>Time block low-yield activities</a:t>
            </a:r>
          </a:p>
        </p:txBody>
      </p:sp>
      <p:sp>
        <p:nvSpPr>
          <p:cNvPr id="3" name="TextBox 2">
            <a:extLst>
              <a:ext uri="{FF2B5EF4-FFF2-40B4-BE49-F238E27FC236}">
                <a16:creationId xmlns:a16="http://schemas.microsoft.com/office/drawing/2014/main" id="{AF4FC71A-4EE9-4B65-714D-FA20586E55C3}"/>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4" name="Content Placeholder 2">
            <a:extLst>
              <a:ext uri="{FF2B5EF4-FFF2-40B4-BE49-F238E27FC236}">
                <a16:creationId xmlns:a16="http://schemas.microsoft.com/office/drawing/2014/main" id="{C56607C4-9EB7-A5B8-880B-8A6C7098D910}"/>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Ways to get mental rest:</a:t>
            </a:r>
            <a:endParaRPr lang="en-US" sz="3200" i="1" u="sng" dirty="0"/>
          </a:p>
        </p:txBody>
      </p:sp>
      <p:pic>
        <p:nvPicPr>
          <p:cNvPr id="7170" name="Picture 2">
            <a:extLst>
              <a:ext uri="{FF2B5EF4-FFF2-40B4-BE49-F238E27FC236}">
                <a16:creationId xmlns:a16="http://schemas.microsoft.com/office/drawing/2014/main" id="{FB94C65B-008A-2FE9-5C63-11B898A5E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858" y="2319129"/>
            <a:ext cx="2683566" cy="3578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77BD246-F73A-FCAB-8A33-0A064A407AF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144" t="5524" r="-1144" b="6476"/>
          <a:stretch/>
        </p:blipFill>
        <p:spPr bwMode="auto">
          <a:xfrm>
            <a:off x="9011478" y="1696278"/>
            <a:ext cx="2994992" cy="455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9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0B7D530-52EF-C713-993A-D7786B26E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257300"/>
            <a:ext cx="10287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9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5" name="Title 1">
            <a:extLst>
              <a:ext uri="{FF2B5EF4-FFF2-40B4-BE49-F238E27FC236}">
                <a16:creationId xmlns:a16="http://schemas.microsoft.com/office/drawing/2014/main" id="{2B653FB5-C940-4DBC-846B-CC4EF7155990}"/>
              </a:ext>
            </a:extLst>
          </p:cNvPr>
          <p:cNvSpPr txBox="1">
            <a:spLocks/>
          </p:cNvSpPr>
          <p:nvPr/>
        </p:nvSpPr>
        <p:spPr>
          <a:xfrm>
            <a:off x="278296" y="104503"/>
            <a:ext cx="110615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3. Sensory Rest</a:t>
            </a:r>
          </a:p>
        </p:txBody>
      </p:sp>
      <p:sp>
        <p:nvSpPr>
          <p:cNvPr id="10" name="Content Placeholder 2">
            <a:extLst>
              <a:ext uri="{FF2B5EF4-FFF2-40B4-BE49-F238E27FC236}">
                <a16:creationId xmlns:a16="http://schemas.microsoft.com/office/drawing/2014/main" id="{DE6EE66E-D339-490D-9A90-7305CC9BD241}"/>
              </a:ext>
            </a:extLst>
          </p:cNvPr>
          <p:cNvSpPr>
            <a:spLocks noGrp="1"/>
          </p:cNvSpPr>
          <p:nvPr>
            <p:ph idx="1"/>
          </p:nvPr>
        </p:nvSpPr>
        <p:spPr>
          <a:xfrm>
            <a:off x="3866605" y="627017"/>
            <a:ext cx="8059783" cy="744583"/>
          </a:xfrm>
        </p:spPr>
        <p:txBody>
          <a:bodyPr/>
          <a:lstStyle/>
          <a:p>
            <a:pPr marL="0" indent="0" algn="r">
              <a:buNone/>
            </a:pPr>
            <a:r>
              <a:rPr lang="en-US" i="1" dirty="0"/>
              <a:t>Remove external </a:t>
            </a:r>
            <a:r>
              <a:rPr lang="en-US" i="1" u="sng" dirty="0"/>
              <a:t>distractions</a:t>
            </a:r>
          </a:p>
        </p:txBody>
      </p:sp>
      <p:sp>
        <p:nvSpPr>
          <p:cNvPr id="3" name="TextBox 2">
            <a:extLst>
              <a:ext uri="{FF2B5EF4-FFF2-40B4-BE49-F238E27FC236}">
                <a16:creationId xmlns:a16="http://schemas.microsoft.com/office/drawing/2014/main" id="{687EE4C6-C077-1BB4-ED21-9134DB62FBA2}"/>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4" name="Content Placeholder 2">
            <a:extLst>
              <a:ext uri="{FF2B5EF4-FFF2-40B4-BE49-F238E27FC236}">
                <a16:creationId xmlns:a16="http://schemas.microsoft.com/office/drawing/2014/main" id="{608512C7-CEE5-563C-1121-E8837D6C108F}"/>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Signs that you need sensory rest:</a:t>
            </a:r>
            <a:endParaRPr lang="en-US" sz="3200" i="1" u="sng" dirty="0"/>
          </a:p>
        </p:txBody>
      </p:sp>
      <p:sp>
        <p:nvSpPr>
          <p:cNvPr id="6" name="TextBox 5">
            <a:extLst>
              <a:ext uri="{FF2B5EF4-FFF2-40B4-BE49-F238E27FC236}">
                <a16:creationId xmlns:a16="http://schemas.microsoft.com/office/drawing/2014/main" id="{2A521BD2-876B-F38D-1AB1-C267E8BAA755}"/>
              </a:ext>
            </a:extLst>
          </p:cNvPr>
          <p:cNvSpPr txBox="1"/>
          <p:nvPr/>
        </p:nvSpPr>
        <p:spPr>
          <a:xfrm>
            <a:off x="463826" y="2295525"/>
            <a:ext cx="8376422" cy="2232021"/>
          </a:xfrm>
          <a:prstGeom prst="rect">
            <a:avLst/>
          </a:prstGeom>
          <a:noFill/>
        </p:spPr>
        <p:txBody>
          <a:bodyPr wrap="square" rtlCol="0">
            <a:spAutoFit/>
          </a:bodyPr>
          <a:lstStyle/>
          <a:p>
            <a:pPr marL="285750" marR="0" lvl="0" indent="-285750">
              <a:lnSpc>
                <a:spcPct val="150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Times New Roman" panose="02020603050405020304" pitchFamily="18" charset="0"/>
              </a:rPr>
              <a:t>You’re overly sensitive to sound or light</a:t>
            </a:r>
            <a:endParaRPr lang="en-US" sz="3200" dirty="0">
              <a:effectLst/>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Times New Roman" panose="02020603050405020304" pitchFamily="18" charset="0"/>
              </a:rPr>
              <a:t>Yo</a:t>
            </a:r>
            <a:r>
              <a:rPr lang="en-US" sz="3200" dirty="0">
                <a:latin typeface="Calibri" panose="020F0502020204030204" pitchFamily="34" charset="0"/>
                <a:ea typeface="Times New Roman" panose="02020603050405020304" pitchFamily="18" charset="0"/>
              </a:rPr>
              <a:t>u have eye strain/fatigue</a:t>
            </a:r>
            <a:endParaRPr lang="en-US" sz="3200" dirty="0">
              <a:effectLst/>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Times New Roman" panose="02020603050405020304" pitchFamily="18" charset="0"/>
              </a:rPr>
              <a:t>You’re sensitive to “personal space”</a:t>
            </a:r>
            <a:endParaRPr lang="en-US" dirty="0"/>
          </a:p>
        </p:txBody>
      </p:sp>
      <p:pic>
        <p:nvPicPr>
          <p:cNvPr id="9218" name="Picture 2">
            <a:extLst>
              <a:ext uri="{FF2B5EF4-FFF2-40B4-BE49-F238E27FC236}">
                <a16:creationId xmlns:a16="http://schemas.microsoft.com/office/drawing/2014/main" id="{0C3C7029-BD34-759A-516C-054301A631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792"/>
          <a:stretch/>
        </p:blipFill>
        <p:spPr bwMode="auto">
          <a:xfrm>
            <a:off x="7784492" y="1877785"/>
            <a:ext cx="3025021"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0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5" name="Title 1">
            <a:extLst>
              <a:ext uri="{FF2B5EF4-FFF2-40B4-BE49-F238E27FC236}">
                <a16:creationId xmlns:a16="http://schemas.microsoft.com/office/drawing/2014/main" id="{2B653FB5-C940-4DBC-846B-CC4EF7155990}"/>
              </a:ext>
            </a:extLst>
          </p:cNvPr>
          <p:cNvSpPr txBox="1">
            <a:spLocks/>
          </p:cNvSpPr>
          <p:nvPr/>
        </p:nvSpPr>
        <p:spPr>
          <a:xfrm>
            <a:off x="251790" y="104503"/>
            <a:ext cx="110880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3. Sensory Rest</a:t>
            </a:r>
          </a:p>
        </p:txBody>
      </p:sp>
      <p:sp>
        <p:nvSpPr>
          <p:cNvPr id="10" name="Content Placeholder 2">
            <a:extLst>
              <a:ext uri="{FF2B5EF4-FFF2-40B4-BE49-F238E27FC236}">
                <a16:creationId xmlns:a16="http://schemas.microsoft.com/office/drawing/2014/main" id="{DE6EE66E-D339-490D-9A90-7305CC9BD241}"/>
              </a:ext>
            </a:extLst>
          </p:cNvPr>
          <p:cNvSpPr>
            <a:spLocks noGrp="1"/>
          </p:cNvSpPr>
          <p:nvPr>
            <p:ph idx="1"/>
          </p:nvPr>
        </p:nvSpPr>
        <p:spPr>
          <a:xfrm>
            <a:off x="3866605" y="627017"/>
            <a:ext cx="8059783" cy="744583"/>
          </a:xfrm>
        </p:spPr>
        <p:txBody>
          <a:bodyPr/>
          <a:lstStyle/>
          <a:p>
            <a:pPr marL="0" indent="0" algn="r">
              <a:buNone/>
            </a:pPr>
            <a:r>
              <a:rPr lang="en-US" i="1" dirty="0"/>
              <a:t>Remove external </a:t>
            </a:r>
            <a:r>
              <a:rPr lang="en-US" i="1" u="sng" dirty="0"/>
              <a:t>distractions</a:t>
            </a:r>
          </a:p>
        </p:txBody>
      </p:sp>
      <p:sp>
        <p:nvSpPr>
          <p:cNvPr id="3" name="TextBox 2">
            <a:extLst>
              <a:ext uri="{FF2B5EF4-FFF2-40B4-BE49-F238E27FC236}">
                <a16:creationId xmlns:a16="http://schemas.microsoft.com/office/drawing/2014/main" id="{A9E8D05E-D217-922A-6B06-A9F0F0EDC72C}"/>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4" name="Content Placeholder 2">
            <a:extLst>
              <a:ext uri="{FF2B5EF4-FFF2-40B4-BE49-F238E27FC236}">
                <a16:creationId xmlns:a16="http://schemas.microsoft.com/office/drawing/2014/main" id="{73078629-0FC0-7D7F-0FEC-43C23DED5A84}"/>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Ways to get sensory rest:</a:t>
            </a:r>
            <a:endParaRPr lang="en-US" sz="3200" i="1" u="sng" dirty="0"/>
          </a:p>
        </p:txBody>
      </p:sp>
      <p:pic>
        <p:nvPicPr>
          <p:cNvPr id="8" name="Picture 6">
            <a:extLst>
              <a:ext uri="{FF2B5EF4-FFF2-40B4-BE49-F238E27FC236}">
                <a16:creationId xmlns:a16="http://schemas.microsoft.com/office/drawing/2014/main" id="{F9E91F64-846E-1FDB-59F7-C03AF3A7D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720" y="1677724"/>
            <a:ext cx="3420258" cy="45589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B6D3737-69B8-385F-2263-D5E04784DA78}"/>
              </a:ext>
            </a:extLst>
          </p:cNvPr>
          <p:cNvSpPr txBox="1"/>
          <p:nvPr/>
        </p:nvSpPr>
        <p:spPr>
          <a:xfrm>
            <a:off x="627111" y="2601236"/>
            <a:ext cx="8376422" cy="2232021"/>
          </a:xfrm>
          <a:prstGeom prst="rect">
            <a:avLst/>
          </a:prstGeom>
          <a:noFill/>
        </p:spPr>
        <p:txBody>
          <a:bodyPr wrap="square" rtlCol="0">
            <a:spAutoFit/>
          </a:bodyPr>
          <a:lstStyle/>
          <a:p>
            <a:pPr marL="285750" marR="0" lvl="0" indent="-285750">
              <a:lnSpc>
                <a:spcPct val="150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Times New Roman" panose="02020603050405020304" pitchFamily="18" charset="0"/>
              </a:rPr>
              <a:t>Spend time in nature</a:t>
            </a:r>
            <a:endParaRPr lang="en-US" sz="3200" dirty="0">
              <a:effectLst/>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Times New Roman" panose="02020603050405020304" pitchFamily="18" charset="0"/>
              </a:rPr>
              <a:t>Unplug/limit screen time</a:t>
            </a:r>
            <a:endParaRPr lang="en-US" sz="3200" dirty="0">
              <a:effectLst/>
              <a:latin typeface="Calibri" panose="020F0502020204030204" pitchFamily="34" charset="0"/>
              <a:ea typeface="Calibri" panose="020F0502020204030204" pitchFamily="34" charset="0"/>
            </a:endParaRPr>
          </a:p>
          <a:p>
            <a:pPr marL="285750" marR="0" lvl="0" indent="-285750">
              <a:lnSpc>
                <a:spcPct val="150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Times New Roman" panose="02020603050405020304" pitchFamily="18" charset="0"/>
              </a:rPr>
              <a:t>Spend intentional time in darkness</a:t>
            </a:r>
            <a:endParaRPr lang="en-US" dirty="0"/>
          </a:p>
        </p:txBody>
      </p:sp>
    </p:spTree>
    <p:extLst>
      <p:ext uri="{BB962C8B-B14F-4D97-AF65-F5344CB8AC3E}">
        <p14:creationId xmlns:p14="http://schemas.microsoft.com/office/powerpoint/2010/main" val="344317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Title 1">
            <a:extLst>
              <a:ext uri="{FF2B5EF4-FFF2-40B4-BE49-F238E27FC236}">
                <a16:creationId xmlns:a16="http://schemas.microsoft.com/office/drawing/2014/main" id="{CAD5B8F1-B4A4-48D0-98BE-EF41DF2ECFD8}"/>
              </a:ext>
            </a:extLst>
          </p:cNvPr>
          <p:cNvSpPr txBox="1">
            <a:spLocks/>
          </p:cNvSpPr>
          <p:nvPr/>
        </p:nvSpPr>
        <p:spPr>
          <a:xfrm>
            <a:off x="198783" y="143692"/>
            <a:ext cx="111671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4. Creative Rest</a:t>
            </a:r>
          </a:p>
        </p:txBody>
      </p:sp>
      <p:sp>
        <p:nvSpPr>
          <p:cNvPr id="11" name="Content Placeholder 2">
            <a:extLst>
              <a:ext uri="{FF2B5EF4-FFF2-40B4-BE49-F238E27FC236}">
                <a16:creationId xmlns:a16="http://schemas.microsoft.com/office/drawing/2014/main" id="{6ECF105D-820B-4F59-9D01-CA02A6FE780D}"/>
              </a:ext>
            </a:extLst>
          </p:cNvPr>
          <p:cNvSpPr>
            <a:spLocks noGrp="1"/>
          </p:cNvSpPr>
          <p:nvPr>
            <p:ph idx="1"/>
          </p:nvPr>
        </p:nvSpPr>
        <p:spPr>
          <a:xfrm>
            <a:off x="3866605" y="627017"/>
            <a:ext cx="8059783" cy="744583"/>
          </a:xfrm>
        </p:spPr>
        <p:txBody>
          <a:bodyPr/>
          <a:lstStyle/>
          <a:p>
            <a:pPr marL="0" indent="0" algn="r">
              <a:buNone/>
            </a:pPr>
            <a:r>
              <a:rPr lang="en-US" i="1" dirty="0"/>
              <a:t>Soak in </a:t>
            </a:r>
            <a:r>
              <a:rPr lang="en-US" i="1" u="sng" dirty="0"/>
              <a:t>beauty</a:t>
            </a:r>
            <a:r>
              <a:rPr lang="en-US" i="1" dirty="0"/>
              <a:t> and light</a:t>
            </a:r>
            <a:endParaRPr lang="en-US" i="1" u="sng" dirty="0"/>
          </a:p>
        </p:txBody>
      </p:sp>
      <p:sp>
        <p:nvSpPr>
          <p:cNvPr id="2" name="TextBox 1">
            <a:extLst>
              <a:ext uri="{FF2B5EF4-FFF2-40B4-BE49-F238E27FC236}">
                <a16:creationId xmlns:a16="http://schemas.microsoft.com/office/drawing/2014/main" id="{7DF6905D-C6C5-BA90-ECAC-68776A490D74}"/>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3" name="Content Placeholder 2">
            <a:extLst>
              <a:ext uri="{FF2B5EF4-FFF2-40B4-BE49-F238E27FC236}">
                <a16:creationId xmlns:a16="http://schemas.microsoft.com/office/drawing/2014/main" id="{B2CD7797-4D01-D5A9-A0DB-41263F9441C2}"/>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Signs that you need creative rest:</a:t>
            </a:r>
            <a:endParaRPr lang="en-US" sz="3200" i="1" u="sng" dirty="0"/>
          </a:p>
        </p:txBody>
      </p:sp>
      <p:sp>
        <p:nvSpPr>
          <p:cNvPr id="5" name="TextBox 4">
            <a:extLst>
              <a:ext uri="{FF2B5EF4-FFF2-40B4-BE49-F238E27FC236}">
                <a16:creationId xmlns:a16="http://schemas.microsoft.com/office/drawing/2014/main" id="{48CD0254-28EB-EA8D-57B3-C6AF57D8412B}"/>
              </a:ext>
            </a:extLst>
          </p:cNvPr>
          <p:cNvSpPr txBox="1"/>
          <p:nvPr/>
        </p:nvSpPr>
        <p:spPr>
          <a:xfrm>
            <a:off x="588547" y="2119695"/>
            <a:ext cx="9249731" cy="22320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t>You neglect self-care activities</a:t>
            </a:r>
          </a:p>
          <a:p>
            <a:pPr marL="285750" indent="-285750">
              <a:lnSpc>
                <a:spcPct val="150000"/>
              </a:lnSpc>
              <a:buFont typeface="Arial" panose="020B0604020202020204" pitchFamily="34" charset="0"/>
              <a:buChar char="•"/>
            </a:pPr>
            <a:r>
              <a:rPr lang="en-US" sz="3200" dirty="0"/>
              <a:t>You focus mainly on the needs of others</a:t>
            </a:r>
          </a:p>
          <a:p>
            <a:pPr marL="285750" indent="-285750">
              <a:lnSpc>
                <a:spcPct val="150000"/>
              </a:lnSpc>
              <a:buFont typeface="Arial" panose="020B0604020202020204" pitchFamily="34" charset="0"/>
              <a:buChar char="•"/>
            </a:pPr>
            <a:r>
              <a:rPr lang="en-US" sz="3200" dirty="0"/>
              <a:t>You feel unappreciated</a:t>
            </a:r>
          </a:p>
        </p:txBody>
      </p:sp>
      <p:pic>
        <p:nvPicPr>
          <p:cNvPr id="10244" name="Picture 4">
            <a:extLst>
              <a:ext uri="{FF2B5EF4-FFF2-40B4-BE49-F238E27FC236}">
                <a16:creationId xmlns:a16="http://schemas.microsoft.com/office/drawing/2014/main" id="{528DA8B0-1805-6B01-BBF7-9447BFA9C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417" y="3622294"/>
            <a:ext cx="5477565" cy="308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34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Title 1">
            <a:extLst>
              <a:ext uri="{FF2B5EF4-FFF2-40B4-BE49-F238E27FC236}">
                <a16:creationId xmlns:a16="http://schemas.microsoft.com/office/drawing/2014/main" id="{CAD5B8F1-B4A4-48D0-98BE-EF41DF2ECFD8}"/>
              </a:ext>
            </a:extLst>
          </p:cNvPr>
          <p:cNvSpPr txBox="1">
            <a:spLocks/>
          </p:cNvSpPr>
          <p:nvPr/>
        </p:nvSpPr>
        <p:spPr>
          <a:xfrm>
            <a:off x="291547" y="143692"/>
            <a:ext cx="110744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4. Creative Rest</a:t>
            </a:r>
          </a:p>
        </p:txBody>
      </p:sp>
      <p:sp>
        <p:nvSpPr>
          <p:cNvPr id="11" name="Content Placeholder 2">
            <a:extLst>
              <a:ext uri="{FF2B5EF4-FFF2-40B4-BE49-F238E27FC236}">
                <a16:creationId xmlns:a16="http://schemas.microsoft.com/office/drawing/2014/main" id="{6ECF105D-820B-4F59-9D01-CA02A6FE780D}"/>
              </a:ext>
            </a:extLst>
          </p:cNvPr>
          <p:cNvSpPr>
            <a:spLocks noGrp="1"/>
          </p:cNvSpPr>
          <p:nvPr>
            <p:ph idx="1"/>
          </p:nvPr>
        </p:nvSpPr>
        <p:spPr>
          <a:xfrm>
            <a:off x="3866605" y="627017"/>
            <a:ext cx="8059783" cy="744583"/>
          </a:xfrm>
        </p:spPr>
        <p:txBody>
          <a:bodyPr/>
          <a:lstStyle/>
          <a:p>
            <a:pPr marL="0" indent="0" algn="r">
              <a:buNone/>
            </a:pPr>
            <a:r>
              <a:rPr lang="en-US" i="1" dirty="0"/>
              <a:t>Soak in </a:t>
            </a:r>
            <a:r>
              <a:rPr lang="en-US" i="1" u="sng" dirty="0"/>
              <a:t>beauty</a:t>
            </a:r>
            <a:r>
              <a:rPr lang="en-US" i="1" dirty="0"/>
              <a:t> and light</a:t>
            </a:r>
            <a:endParaRPr lang="en-US" i="1" u="sng" dirty="0"/>
          </a:p>
        </p:txBody>
      </p:sp>
      <p:sp>
        <p:nvSpPr>
          <p:cNvPr id="6" name="TextBox 5">
            <a:extLst>
              <a:ext uri="{FF2B5EF4-FFF2-40B4-BE49-F238E27FC236}">
                <a16:creationId xmlns:a16="http://schemas.microsoft.com/office/drawing/2014/main" id="{06534791-6975-4765-AB8A-3D42ECB09D34}"/>
              </a:ext>
            </a:extLst>
          </p:cNvPr>
          <p:cNvSpPr txBox="1"/>
          <p:nvPr/>
        </p:nvSpPr>
        <p:spPr>
          <a:xfrm>
            <a:off x="424071" y="2305415"/>
            <a:ext cx="7474225" cy="223202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t>Build Sabbaticals/vacations into your life</a:t>
            </a:r>
          </a:p>
          <a:p>
            <a:pPr marL="457200" indent="-457200">
              <a:lnSpc>
                <a:spcPct val="150000"/>
              </a:lnSpc>
              <a:buFont typeface="Arial" panose="020B0604020202020204" pitchFamily="34" charset="0"/>
              <a:buChar char="•"/>
            </a:pPr>
            <a:r>
              <a:rPr lang="en-US" sz="3200" dirty="0"/>
              <a:t>Practice flow-break rhythm</a:t>
            </a:r>
          </a:p>
          <a:p>
            <a:pPr marL="457200" indent="-457200">
              <a:lnSpc>
                <a:spcPct val="150000"/>
              </a:lnSpc>
              <a:buFont typeface="Arial" panose="020B0604020202020204" pitchFamily="34" charset="0"/>
              <a:buChar char="•"/>
            </a:pPr>
            <a:r>
              <a:rPr lang="en-US" sz="3200" dirty="0"/>
              <a:t>Block space for “nothing time”</a:t>
            </a:r>
          </a:p>
        </p:txBody>
      </p:sp>
      <p:sp>
        <p:nvSpPr>
          <p:cNvPr id="2" name="TextBox 1">
            <a:extLst>
              <a:ext uri="{FF2B5EF4-FFF2-40B4-BE49-F238E27FC236}">
                <a16:creationId xmlns:a16="http://schemas.microsoft.com/office/drawing/2014/main" id="{BE781130-0CA1-1916-E2E2-16EA0FD9C32D}"/>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3" name="Content Placeholder 2">
            <a:extLst>
              <a:ext uri="{FF2B5EF4-FFF2-40B4-BE49-F238E27FC236}">
                <a16:creationId xmlns:a16="http://schemas.microsoft.com/office/drawing/2014/main" id="{9DF7AEA1-EDC4-6368-9A3D-DFEA4F7B5445}"/>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Ways to get creative rest:</a:t>
            </a:r>
            <a:endParaRPr lang="en-US" sz="3200" i="1" u="sng" dirty="0"/>
          </a:p>
        </p:txBody>
      </p:sp>
      <p:pic>
        <p:nvPicPr>
          <p:cNvPr id="5124" name="Picture 4">
            <a:extLst>
              <a:ext uri="{FF2B5EF4-FFF2-40B4-BE49-F238E27FC236}">
                <a16:creationId xmlns:a16="http://schemas.microsoft.com/office/drawing/2014/main" id="{0251A5B9-6DA6-7CFC-F857-2E4A81B0B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826" y="1728306"/>
            <a:ext cx="3340376" cy="445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7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Title 1">
            <a:extLst>
              <a:ext uri="{FF2B5EF4-FFF2-40B4-BE49-F238E27FC236}">
                <a16:creationId xmlns:a16="http://schemas.microsoft.com/office/drawing/2014/main" id="{D5A7856D-84F3-4BA0-8775-5E5C09092BF8}"/>
              </a:ext>
            </a:extLst>
          </p:cNvPr>
          <p:cNvSpPr>
            <a:spLocks noGrp="1"/>
          </p:cNvSpPr>
          <p:nvPr>
            <p:ph type="title"/>
          </p:nvPr>
        </p:nvSpPr>
        <p:spPr>
          <a:xfrm>
            <a:off x="304799" y="104503"/>
            <a:ext cx="11048097" cy="1325563"/>
          </a:xfrm>
        </p:spPr>
        <p:txBody>
          <a:bodyPr/>
          <a:lstStyle/>
          <a:p>
            <a:r>
              <a:rPr lang="en-US" dirty="0"/>
              <a:t>5. Emotional Rest</a:t>
            </a:r>
          </a:p>
        </p:txBody>
      </p:sp>
      <p:sp>
        <p:nvSpPr>
          <p:cNvPr id="11" name="Content Placeholder 2">
            <a:extLst>
              <a:ext uri="{FF2B5EF4-FFF2-40B4-BE49-F238E27FC236}">
                <a16:creationId xmlns:a16="http://schemas.microsoft.com/office/drawing/2014/main" id="{9242E924-E4CF-4E68-B442-F80D6F90F9DF}"/>
              </a:ext>
            </a:extLst>
          </p:cNvPr>
          <p:cNvSpPr>
            <a:spLocks noGrp="1"/>
          </p:cNvSpPr>
          <p:nvPr>
            <p:ph idx="1"/>
          </p:nvPr>
        </p:nvSpPr>
        <p:spPr>
          <a:xfrm>
            <a:off x="3866605" y="627017"/>
            <a:ext cx="8059783" cy="744583"/>
          </a:xfrm>
        </p:spPr>
        <p:txBody>
          <a:bodyPr/>
          <a:lstStyle/>
          <a:p>
            <a:pPr marL="0" indent="0" algn="r">
              <a:buNone/>
            </a:pPr>
            <a:r>
              <a:rPr lang="en-US" i="1" u="sng" dirty="0"/>
              <a:t>Acknowledge</a:t>
            </a:r>
            <a:r>
              <a:rPr lang="en-US" i="1" dirty="0"/>
              <a:t> your current truth</a:t>
            </a:r>
            <a:endParaRPr lang="en-US" i="1" u="sng" dirty="0"/>
          </a:p>
        </p:txBody>
      </p:sp>
      <p:sp>
        <p:nvSpPr>
          <p:cNvPr id="6" name="TextBox 5">
            <a:extLst>
              <a:ext uri="{FF2B5EF4-FFF2-40B4-BE49-F238E27FC236}">
                <a16:creationId xmlns:a16="http://schemas.microsoft.com/office/drawing/2014/main" id="{352E8AB7-CA4C-48E7-AB51-C59DF09FFE95}"/>
              </a:ext>
            </a:extLst>
          </p:cNvPr>
          <p:cNvSpPr txBox="1"/>
          <p:nvPr/>
        </p:nvSpPr>
        <p:spPr>
          <a:xfrm>
            <a:off x="265044" y="2295525"/>
            <a:ext cx="10835348" cy="2232021"/>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3200" dirty="0"/>
              <a:t>You worry excessively</a:t>
            </a:r>
          </a:p>
          <a:p>
            <a:pPr marL="285750" lvl="0" indent="-285750">
              <a:lnSpc>
                <a:spcPct val="150000"/>
              </a:lnSpc>
              <a:buFont typeface="Arial" panose="020B0604020202020204" pitchFamily="34" charset="0"/>
              <a:buChar char="•"/>
            </a:pPr>
            <a:r>
              <a:rPr lang="en-US" sz="3200" dirty="0"/>
              <a:t>You feel constantly anxious</a:t>
            </a:r>
          </a:p>
          <a:p>
            <a:pPr marL="285750" lvl="0" indent="-285750">
              <a:lnSpc>
                <a:spcPct val="150000"/>
              </a:lnSpc>
              <a:buFont typeface="Arial" panose="020B0604020202020204" pitchFamily="34" charset="0"/>
              <a:buChar char="•"/>
            </a:pPr>
            <a:r>
              <a:rPr lang="en-US" sz="3200" dirty="0"/>
              <a:t>You focus on your failures/flaws</a:t>
            </a:r>
          </a:p>
        </p:txBody>
      </p:sp>
      <p:sp>
        <p:nvSpPr>
          <p:cNvPr id="2" name="TextBox 1">
            <a:extLst>
              <a:ext uri="{FF2B5EF4-FFF2-40B4-BE49-F238E27FC236}">
                <a16:creationId xmlns:a16="http://schemas.microsoft.com/office/drawing/2014/main" id="{246432B0-8752-3D6D-D9BF-EBA3B331071B}"/>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3" name="Content Placeholder 2">
            <a:extLst>
              <a:ext uri="{FF2B5EF4-FFF2-40B4-BE49-F238E27FC236}">
                <a16:creationId xmlns:a16="http://schemas.microsoft.com/office/drawing/2014/main" id="{78ED126E-6008-DA7B-99ED-08B9B20168E8}"/>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Signs that you need emotional rest:</a:t>
            </a:r>
            <a:endParaRPr lang="en-US" sz="3200" i="1" u="sng" dirty="0"/>
          </a:p>
        </p:txBody>
      </p:sp>
      <p:pic>
        <p:nvPicPr>
          <p:cNvPr id="14338" name="Picture 2">
            <a:extLst>
              <a:ext uri="{FF2B5EF4-FFF2-40B4-BE49-F238E27FC236}">
                <a16:creationId xmlns:a16="http://schemas.microsoft.com/office/drawing/2014/main" id="{5D92888F-0977-5E2C-DEAC-8C0031BB2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503" y="1725490"/>
            <a:ext cx="2538412" cy="451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Title 1">
            <a:extLst>
              <a:ext uri="{FF2B5EF4-FFF2-40B4-BE49-F238E27FC236}">
                <a16:creationId xmlns:a16="http://schemas.microsoft.com/office/drawing/2014/main" id="{D5A7856D-84F3-4BA0-8775-5E5C09092BF8}"/>
              </a:ext>
            </a:extLst>
          </p:cNvPr>
          <p:cNvSpPr>
            <a:spLocks noGrp="1"/>
          </p:cNvSpPr>
          <p:nvPr>
            <p:ph type="title"/>
          </p:nvPr>
        </p:nvSpPr>
        <p:spPr>
          <a:xfrm>
            <a:off x="278295" y="104503"/>
            <a:ext cx="11074601" cy="1325563"/>
          </a:xfrm>
        </p:spPr>
        <p:txBody>
          <a:bodyPr/>
          <a:lstStyle/>
          <a:p>
            <a:r>
              <a:rPr lang="en-US" dirty="0"/>
              <a:t>5. Emotional Rest</a:t>
            </a:r>
          </a:p>
        </p:txBody>
      </p:sp>
      <p:sp>
        <p:nvSpPr>
          <p:cNvPr id="11" name="Content Placeholder 2">
            <a:extLst>
              <a:ext uri="{FF2B5EF4-FFF2-40B4-BE49-F238E27FC236}">
                <a16:creationId xmlns:a16="http://schemas.microsoft.com/office/drawing/2014/main" id="{9242E924-E4CF-4E68-B442-F80D6F90F9DF}"/>
              </a:ext>
            </a:extLst>
          </p:cNvPr>
          <p:cNvSpPr>
            <a:spLocks noGrp="1"/>
          </p:cNvSpPr>
          <p:nvPr>
            <p:ph idx="1"/>
          </p:nvPr>
        </p:nvSpPr>
        <p:spPr>
          <a:xfrm>
            <a:off x="3866605" y="627017"/>
            <a:ext cx="8059783" cy="744583"/>
          </a:xfrm>
        </p:spPr>
        <p:txBody>
          <a:bodyPr/>
          <a:lstStyle/>
          <a:p>
            <a:pPr marL="0" indent="0" algn="r">
              <a:buNone/>
            </a:pPr>
            <a:r>
              <a:rPr lang="en-US" i="1" u="sng" dirty="0"/>
              <a:t>Acknowledge</a:t>
            </a:r>
            <a:r>
              <a:rPr lang="en-US" i="1" dirty="0"/>
              <a:t> your current truth</a:t>
            </a:r>
            <a:endParaRPr lang="en-US" i="1" u="sng" dirty="0"/>
          </a:p>
        </p:txBody>
      </p:sp>
      <p:sp>
        <p:nvSpPr>
          <p:cNvPr id="2" name="TextBox 1">
            <a:extLst>
              <a:ext uri="{FF2B5EF4-FFF2-40B4-BE49-F238E27FC236}">
                <a16:creationId xmlns:a16="http://schemas.microsoft.com/office/drawing/2014/main" id="{B91B6E91-299C-1B14-E831-3B2EE28743ED}"/>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3" name="Content Placeholder 2">
            <a:extLst>
              <a:ext uri="{FF2B5EF4-FFF2-40B4-BE49-F238E27FC236}">
                <a16:creationId xmlns:a16="http://schemas.microsoft.com/office/drawing/2014/main" id="{24782A19-867D-E691-865A-B166B602E77B}"/>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Ways to get emotional rest:</a:t>
            </a:r>
            <a:endParaRPr lang="en-US" sz="3200" i="1" u="sng" dirty="0"/>
          </a:p>
        </p:txBody>
      </p:sp>
      <p:pic>
        <p:nvPicPr>
          <p:cNvPr id="4098" name="Picture 2">
            <a:extLst>
              <a:ext uri="{FF2B5EF4-FFF2-40B4-BE49-F238E27FC236}">
                <a16:creationId xmlns:a16="http://schemas.microsoft.com/office/drawing/2014/main" id="{A3F4ED28-061C-33D8-5BD0-4659A5712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314" y="1590261"/>
            <a:ext cx="2650021" cy="47111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 chat or text message&#10;&#10;Description automatically generated">
            <a:extLst>
              <a:ext uri="{FF2B5EF4-FFF2-40B4-BE49-F238E27FC236}">
                <a16:creationId xmlns:a16="http://schemas.microsoft.com/office/drawing/2014/main" id="{E3FABB39-E27D-C1CF-E55E-E9B1C1D6A088}"/>
              </a:ext>
            </a:extLst>
          </p:cNvPr>
          <p:cNvPicPr>
            <a:picLocks noChangeAspect="1"/>
          </p:cNvPicPr>
          <p:nvPr/>
        </p:nvPicPr>
        <p:blipFill rotWithShape="1">
          <a:blip r:embed="rId4">
            <a:extLst>
              <a:ext uri="{28A0092B-C50C-407E-A947-70E740481C1C}">
                <a14:useLocalDpi xmlns:a14="http://schemas.microsoft.com/office/drawing/2010/main" val="0"/>
              </a:ext>
            </a:extLst>
          </a:blip>
          <a:srcRect l="23198" t="66992"/>
          <a:stretch/>
        </p:blipFill>
        <p:spPr>
          <a:xfrm>
            <a:off x="1784991" y="4619612"/>
            <a:ext cx="5007694" cy="1921055"/>
          </a:xfrm>
          <a:prstGeom prst="rect">
            <a:avLst/>
          </a:prstGeom>
        </p:spPr>
      </p:pic>
      <p:sp>
        <p:nvSpPr>
          <p:cNvPr id="8" name="TextBox 7">
            <a:extLst>
              <a:ext uri="{FF2B5EF4-FFF2-40B4-BE49-F238E27FC236}">
                <a16:creationId xmlns:a16="http://schemas.microsoft.com/office/drawing/2014/main" id="{F6BAAECF-9A98-A26B-854E-AD26A4E05ED7}"/>
              </a:ext>
            </a:extLst>
          </p:cNvPr>
          <p:cNvSpPr txBox="1"/>
          <p:nvPr/>
        </p:nvSpPr>
        <p:spPr>
          <a:xfrm>
            <a:off x="526300" y="1502228"/>
            <a:ext cx="10835348" cy="2970685"/>
          </a:xfrm>
          <a:prstGeom prst="rect">
            <a:avLst/>
          </a:prstGeom>
          <a:noFill/>
        </p:spPr>
        <p:txBody>
          <a:bodyPr wrap="square" rtlCol="0">
            <a:spAutoFit/>
          </a:bodyPr>
          <a:lstStyle/>
          <a:p>
            <a:pPr lvl="0">
              <a:lnSpc>
                <a:spcPct val="150000"/>
              </a:lnSpc>
            </a:pPr>
            <a:endParaRPr lang="en-US" sz="3200" dirty="0"/>
          </a:p>
          <a:p>
            <a:pPr marL="285750" lvl="0" indent="-285750">
              <a:lnSpc>
                <a:spcPct val="150000"/>
              </a:lnSpc>
              <a:buFont typeface="Arial" panose="020B0604020202020204" pitchFamily="34" charset="0"/>
              <a:buChar char="•"/>
            </a:pPr>
            <a:r>
              <a:rPr lang="en-US" sz="3200" dirty="0"/>
              <a:t>Be honest about how you truly feel</a:t>
            </a:r>
          </a:p>
          <a:p>
            <a:pPr marL="285750" lvl="0" indent="-285750">
              <a:lnSpc>
                <a:spcPct val="150000"/>
              </a:lnSpc>
              <a:buFont typeface="Arial" panose="020B0604020202020204" pitchFamily="34" charset="0"/>
              <a:buChar char="•"/>
            </a:pPr>
            <a:r>
              <a:rPr lang="en-US" sz="3200" dirty="0"/>
              <a:t>Cultivate time with people who refresh you</a:t>
            </a:r>
          </a:p>
          <a:p>
            <a:pPr marL="285750" lvl="0" indent="-285750">
              <a:lnSpc>
                <a:spcPct val="150000"/>
              </a:lnSpc>
              <a:buFont typeface="Arial" panose="020B0604020202020204" pitchFamily="34" charset="0"/>
              <a:buChar char="•"/>
            </a:pPr>
            <a:r>
              <a:rPr lang="en-US" sz="3200" dirty="0"/>
              <a:t>Avoid people who drain you</a:t>
            </a:r>
          </a:p>
        </p:txBody>
      </p:sp>
    </p:spTree>
    <p:extLst>
      <p:ext uri="{BB962C8B-B14F-4D97-AF65-F5344CB8AC3E}">
        <p14:creationId xmlns:p14="http://schemas.microsoft.com/office/powerpoint/2010/main" val="414326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Title 1">
            <a:extLst>
              <a:ext uri="{FF2B5EF4-FFF2-40B4-BE49-F238E27FC236}">
                <a16:creationId xmlns:a16="http://schemas.microsoft.com/office/drawing/2014/main" id="{73DE4778-E609-4EAD-9DD2-A3AC63095898}"/>
              </a:ext>
            </a:extLst>
          </p:cNvPr>
          <p:cNvSpPr>
            <a:spLocks noGrp="1"/>
          </p:cNvSpPr>
          <p:nvPr>
            <p:ph type="title"/>
          </p:nvPr>
        </p:nvSpPr>
        <p:spPr>
          <a:xfrm>
            <a:off x="265043" y="104503"/>
            <a:ext cx="11087854" cy="1325563"/>
          </a:xfrm>
        </p:spPr>
        <p:txBody>
          <a:bodyPr/>
          <a:lstStyle/>
          <a:p>
            <a:r>
              <a:rPr lang="en-US" dirty="0"/>
              <a:t>6. Social Rest</a:t>
            </a:r>
          </a:p>
        </p:txBody>
      </p:sp>
      <p:sp>
        <p:nvSpPr>
          <p:cNvPr id="11" name="Content Placeholder 2">
            <a:extLst>
              <a:ext uri="{FF2B5EF4-FFF2-40B4-BE49-F238E27FC236}">
                <a16:creationId xmlns:a16="http://schemas.microsoft.com/office/drawing/2014/main" id="{33F8EFD8-FEA0-4D8D-89BC-7209E65D70B3}"/>
              </a:ext>
            </a:extLst>
          </p:cNvPr>
          <p:cNvSpPr>
            <a:spLocks noGrp="1"/>
          </p:cNvSpPr>
          <p:nvPr>
            <p:ph idx="1"/>
          </p:nvPr>
        </p:nvSpPr>
        <p:spPr>
          <a:xfrm>
            <a:off x="3866605" y="627017"/>
            <a:ext cx="8059783" cy="744583"/>
          </a:xfrm>
        </p:spPr>
        <p:txBody>
          <a:bodyPr/>
          <a:lstStyle/>
          <a:p>
            <a:pPr marL="0" indent="0" algn="r">
              <a:buNone/>
            </a:pPr>
            <a:r>
              <a:rPr lang="en-US" i="1" dirty="0"/>
              <a:t>Finding solace in </a:t>
            </a:r>
            <a:r>
              <a:rPr lang="en-US" i="1" u="sng" dirty="0"/>
              <a:t>others</a:t>
            </a:r>
          </a:p>
        </p:txBody>
      </p:sp>
      <p:sp>
        <p:nvSpPr>
          <p:cNvPr id="3" name="TextBox 2">
            <a:extLst>
              <a:ext uri="{FF2B5EF4-FFF2-40B4-BE49-F238E27FC236}">
                <a16:creationId xmlns:a16="http://schemas.microsoft.com/office/drawing/2014/main" id="{F688928F-883D-30E2-CD7F-2D8CBA2DBC02}"/>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4" name="Content Placeholder 2">
            <a:extLst>
              <a:ext uri="{FF2B5EF4-FFF2-40B4-BE49-F238E27FC236}">
                <a16:creationId xmlns:a16="http://schemas.microsoft.com/office/drawing/2014/main" id="{97804341-A468-6486-C669-E5B1F27345AA}"/>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Signs that you need social rest:</a:t>
            </a:r>
            <a:endParaRPr kumimoji="0" lang="en-US" sz="3200" b="0" i="1"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362" name="Picture 2">
            <a:extLst>
              <a:ext uri="{FF2B5EF4-FFF2-40B4-BE49-F238E27FC236}">
                <a16:creationId xmlns:a16="http://schemas.microsoft.com/office/drawing/2014/main" id="{7DCEF6DD-6CC0-AB04-6130-6ED3E5869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624"/>
          <a:stretch/>
        </p:blipFill>
        <p:spPr bwMode="auto">
          <a:xfrm>
            <a:off x="7676730" y="1812471"/>
            <a:ext cx="3802255" cy="4359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CBD3DC-5C21-B9CD-2CE2-233F64934A83}"/>
              </a:ext>
            </a:extLst>
          </p:cNvPr>
          <p:cNvSpPr txBox="1"/>
          <p:nvPr/>
        </p:nvSpPr>
        <p:spPr>
          <a:xfrm>
            <a:off x="477316" y="2442483"/>
            <a:ext cx="10835348" cy="2232021"/>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3200" dirty="0"/>
              <a:t>You choose to isolate more than usual</a:t>
            </a:r>
          </a:p>
          <a:p>
            <a:pPr marL="285750" lvl="0" indent="-285750">
              <a:lnSpc>
                <a:spcPct val="150000"/>
              </a:lnSpc>
              <a:buFont typeface="Arial" panose="020B0604020202020204" pitchFamily="34" charset="0"/>
              <a:buChar char="•"/>
            </a:pPr>
            <a:r>
              <a:rPr lang="en-US" sz="3200" dirty="0"/>
              <a:t>You avoid social interactions</a:t>
            </a:r>
          </a:p>
          <a:p>
            <a:pPr marL="285750" lvl="0" indent="-285750">
              <a:lnSpc>
                <a:spcPct val="150000"/>
              </a:lnSpc>
              <a:buFont typeface="Arial" panose="020B0604020202020204" pitchFamily="34" charset="0"/>
              <a:buChar char="•"/>
            </a:pPr>
            <a:r>
              <a:rPr lang="en-US" sz="3200" dirty="0"/>
              <a:t>You feel detached</a:t>
            </a:r>
          </a:p>
        </p:txBody>
      </p:sp>
    </p:spTree>
    <p:extLst>
      <p:ext uri="{BB962C8B-B14F-4D97-AF65-F5344CB8AC3E}">
        <p14:creationId xmlns:p14="http://schemas.microsoft.com/office/powerpoint/2010/main" val="189812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Title 1">
            <a:extLst>
              <a:ext uri="{FF2B5EF4-FFF2-40B4-BE49-F238E27FC236}">
                <a16:creationId xmlns:a16="http://schemas.microsoft.com/office/drawing/2014/main" id="{73DE4778-E609-4EAD-9DD2-A3AC63095898}"/>
              </a:ext>
            </a:extLst>
          </p:cNvPr>
          <p:cNvSpPr>
            <a:spLocks noGrp="1"/>
          </p:cNvSpPr>
          <p:nvPr>
            <p:ph type="title"/>
          </p:nvPr>
        </p:nvSpPr>
        <p:spPr>
          <a:xfrm>
            <a:off x="238539" y="104503"/>
            <a:ext cx="11114358" cy="1325563"/>
          </a:xfrm>
        </p:spPr>
        <p:txBody>
          <a:bodyPr/>
          <a:lstStyle/>
          <a:p>
            <a:r>
              <a:rPr lang="en-US" dirty="0"/>
              <a:t>6. Social Rest</a:t>
            </a:r>
          </a:p>
        </p:txBody>
      </p:sp>
      <p:sp>
        <p:nvSpPr>
          <p:cNvPr id="11" name="Content Placeholder 2">
            <a:extLst>
              <a:ext uri="{FF2B5EF4-FFF2-40B4-BE49-F238E27FC236}">
                <a16:creationId xmlns:a16="http://schemas.microsoft.com/office/drawing/2014/main" id="{33F8EFD8-FEA0-4D8D-89BC-7209E65D70B3}"/>
              </a:ext>
            </a:extLst>
          </p:cNvPr>
          <p:cNvSpPr>
            <a:spLocks noGrp="1"/>
          </p:cNvSpPr>
          <p:nvPr>
            <p:ph idx="1"/>
          </p:nvPr>
        </p:nvSpPr>
        <p:spPr>
          <a:xfrm>
            <a:off x="3866605" y="627017"/>
            <a:ext cx="8059783" cy="744583"/>
          </a:xfrm>
        </p:spPr>
        <p:txBody>
          <a:bodyPr/>
          <a:lstStyle/>
          <a:p>
            <a:pPr marL="0" indent="0" algn="r">
              <a:buNone/>
            </a:pPr>
            <a:r>
              <a:rPr lang="en-US" i="1" dirty="0"/>
              <a:t>Finding solace in </a:t>
            </a:r>
            <a:r>
              <a:rPr lang="en-US" i="1" u="sng" dirty="0"/>
              <a:t>others</a:t>
            </a:r>
          </a:p>
        </p:txBody>
      </p:sp>
      <p:sp>
        <p:nvSpPr>
          <p:cNvPr id="2" name="TextBox 1">
            <a:extLst>
              <a:ext uri="{FF2B5EF4-FFF2-40B4-BE49-F238E27FC236}">
                <a16:creationId xmlns:a16="http://schemas.microsoft.com/office/drawing/2014/main" id="{559C72D5-213A-448A-8584-022106D70212}"/>
              </a:ext>
            </a:extLst>
          </p:cNvPr>
          <p:cNvSpPr txBox="1"/>
          <p:nvPr/>
        </p:nvSpPr>
        <p:spPr>
          <a:xfrm>
            <a:off x="364576" y="2294036"/>
            <a:ext cx="10856068" cy="2232021"/>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Prioritize face-to-face time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Be your authentic self</a:t>
            </a:r>
          </a:p>
          <a:p>
            <a:pPr marL="457200" indent="-457200">
              <a:lnSpc>
                <a:spcPct val="150000"/>
              </a:lnSpc>
              <a:buFont typeface="Arial" panose="020B0604020202020204" pitchFamily="34" charset="0"/>
              <a:buChar char="•"/>
            </a:pPr>
            <a:r>
              <a:rPr lang="en-US" sz="3200" dirty="0"/>
              <a:t>Maintain meaningful connections</a:t>
            </a:r>
            <a:endParaRPr lang="en-US" sz="3200" dirty="0">
              <a:solidFill>
                <a:prstClr val="black"/>
              </a:solidFill>
            </a:endParaRPr>
          </a:p>
        </p:txBody>
      </p:sp>
      <p:sp>
        <p:nvSpPr>
          <p:cNvPr id="3" name="TextBox 2">
            <a:extLst>
              <a:ext uri="{FF2B5EF4-FFF2-40B4-BE49-F238E27FC236}">
                <a16:creationId xmlns:a16="http://schemas.microsoft.com/office/drawing/2014/main" id="{4E962230-0A50-F933-A781-9A17214612A2}"/>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4" name="Content Placeholder 2">
            <a:extLst>
              <a:ext uri="{FF2B5EF4-FFF2-40B4-BE49-F238E27FC236}">
                <a16:creationId xmlns:a16="http://schemas.microsoft.com/office/drawing/2014/main" id="{95D647D2-604E-F2DC-569F-43F8D7FE9AF1}"/>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Ways to get social rest:</a:t>
            </a:r>
            <a:endParaRPr lang="en-US" sz="3200" i="1" u="sng" dirty="0"/>
          </a:p>
        </p:txBody>
      </p:sp>
      <p:pic>
        <p:nvPicPr>
          <p:cNvPr id="3074" name="Picture 2">
            <a:extLst>
              <a:ext uri="{FF2B5EF4-FFF2-40B4-BE49-F238E27FC236}">
                <a16:creationId xmlns:a16="http://schemas.microsoft.com/office/drawing/2014/main" id="{CF26BA72-9F05-AE15-563C-EC077FA8E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290" y="1952580"/>
            <a:ext cx="5401565" cy="404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97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5" name="Title 1">
            <a:extLst>
              <a:ext uri="{FF2B5EF4-FFF2-40B4-BE49-F238E27FC236}">
                <a16:creationId xmlns:a16="http://schemas.microsoft.com/office/drawing/2014/main" id="{2A6AB298-C855-4138-948E-7C836829F00F}"/>
              </a:ext>
            </a:extLst>
          </p:cNvPr>
          <p:cNvSpPr txBox="1">
            <a:spLocks/>
          </p:cNvSpPr>
          <p:nvPr/>
        </p:nvSpPr>
        <p:spPr>
          <a:xfrm>
            <a:off x="278295" y="104503"/>
            <a:ext cx="110876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7. Spiritual Rest</a:t>
            </a:r>
          </a:p>
        </p:txBody>
      </p:sp>
      <p:sp>
        <p:nvSpPr>
          <p:cNvPr id="10" name="Content Placeholder 2">
            <a:extLst>
              <a:ext uri="{FF2B5EF4-FFF2-40B4-BE49-F238E27FC236}">
                <a16:creationId xmlns:a16="http://schemas.microsoft.com/office/drawing/2014/main" id="{90B0B835-9B8F-4745-BAAE-6A9F98FF9287}"/>
              </a:ext>
            </a:extLst>
          </p:cNvPr>
          <p:cNvSpPr>
            <a:spLocks noGrp="1"/>
          </p:cNvSpPr>
          <p:nvPr>
            <p:ph idx="1"/>
          </p:nvPr>
        </p:nvSpPr>
        <p:spPr>
          <a:xfrm>
            <a:off x="3866605" y="627017"/>
            <a:ext cx="8059783" cy="744583"/>
          </a:xfrm>
        </p:spPr>
        <p:txBody>
          <a:bodyPr/>
          <a:lstStyle/>
          <a:p>
            <a:pPr marL="0" indent="0" algn="r">
              <a:buNone/>
            </a:pPr>
            <a:r>
              <a:rPr lang="en-US" i="1" dirty="0"/>
              <a:t>Enter your </a:t>
            </a:r>
            <a:r>
              <a:rPr lang="en-US" i="1" u="sng" dirty="0"/>
              <a:t>personal</a:t>
            </a:r>
            <a:r>
              <a:rPr lang="en-US" i="1" dirty="0"/>
              <a:t> sanctuary</a:t>
            </a:r>
            <a:endParaRPr lang="en-US" i="1" u="sng" dirty="0"/>
          </a:p>
        </p:txBody>
      </p:sp>
      <p:sp>
        <p:nvSpPr>
          <p:cNvPr id="3" name="TextBox 2">
            <a:extLst>
              <a:ext uri="{FF2B5EF4-FFF2-40B4-BE49-F238E27FC236}">
                <a16:creationId xmlns:a16="http://schemas.microsoft.com/office/drawing/2014/main" id="{DBBC477F-3EC0-B8B3-B76F-9B864264062A}"/>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4" name="Content Placeholder 2">
            <a:extLst>
              <a:ext uri="{FF2B5EF4-FFF2-40B4-BE49-F238E27FC236}">
                <a16:creationId xmlns:a16="http://schemas.microsoft.com/office/drawing/2014/main" id="{C0DA3EBA-B400-DD4D-621E-C9D331FAB6BD}"/>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Signs that you need spiritual rest:</a:t>
            </a:r>
            <a:endParaRPr lang="en-US" sz="3200" i="1" u="sng" dirty="0"/>
          </a:p>
        </p:txBody>
      </p:sp>
      <p:sp>
        <p:nvSpPr>
          <p:cNvPr id="6" name="TextBox 5">
            <a:extLst>
              <a:ext uri="{FF2B5EF4-FFF2-40B4-BE49-F238E27FC236}">
                <a16:creationId xmlns:a16="http://schemas.microsoft.com/office/drawing/2014/main" id="{FA2049F5-F7CF-148B-998F-CDD69D9285FD}"/>
              </a:ext>
            </a:extLst>
          </p:cNvPr>
          <p:cNvSpPr txBox="1"/>
          <p:nvPr/>
        </p:nvSpPr>
        <p:spPr>
          <a:xfrm>
            <a:off x="364576" y="2294036"/>
            <a:ext cx="10856068" cy="2232021"/>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You feel decreased satisfaction</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You have no motivation</a:t>
            </a:r>
          </a:p>
          <a:p>
            <a:pPr marL="457200" indent="-457200">
              <a:lnSpc>
                <a:spcPct val="150000"/>
              </a:lnSpc>
              <a:buFont typeface="Arial" panose="020B0604020202020204" pitchFamily="34" charset="0"/>
              <a:buChar char="•"/>
            </a:pPr>
            <a:r>
              <a:rPr lang="en-US" sz="3200" dirty="0"/>
              <a:t>You feel hopeless or apathetic</a:t>
            </a:r>
            <a:endParaRPr lang="en-US" sz="3200" dirty="0">
              <a:solidFill>
                <a:prstClr val="black"/>
              </a:solidFill>
            </a:endParaRPr>
          </a:p>
        </p:txBody>
      </p:sp>
      <p:pic>
        <p:nvPicPr>
          <p:cNvPr id="8" name="Picture 2">
            <a:extLst>
              <a:ext uri="{FF2B5EF4-FFF2-40B4-BE49-F238E27FC236}">
                <a16:creationId xmlns:a16="http://schemas.microsoft.com/office/drawing/2014/main" id="{94357F8A-D4ED-75D9-EB96-F62FC854C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2" y="1799964"/>
            <a:ext cx="3260126" cy="434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8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5" name="Title 1">
            <a:extLst>
              <a:ext uri="{FF2B5EF4-FFF2-40B4-BE49-F238E27FC236}">
                <a16:creationId xmlns:a16="http://schemas.microsoft.com/office/drawing/2014/main" id="{2A6AB298-C855-4138-948E-7C836829F00F}"/>
              </a:ext>
            </a:extLst>
          </p:cNvPr>
          <p:cNvSpPr txBox="1">
            <a:spLocks/>
          </p:cNvSpPr>
          <p:nvPr/>
        </p:nvSpPr>
        <p:spPr>
          <a:xfrm>
            <a:off x="265043" y="104503"/>
            <a:ext cx="111009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7. Spiritual Rest</a:t>
            </a:r>
          </a:p>
        </p:txBody>
      </p:sp>
      <p:sp>
        <p:nvSpPr>
          <p:cNvPr id="10" name="Content Placeholder 2">
            <a:extLst>
              <a:ext uri="{FF2B5EF4-FFF2-40B4-BE49-F238E27FC236}">
                <a16:creationId xmlns:a16="http://schemas.microsoft.com/office/drawing/2014/main" id="{90B0B835-9B8F-4745-BAAE-6A9F98FF9287}"/>
              </a:ext>
            </a:extLst>
          </p:cNvPr>
          <p:cNvSpPr>
            <a:spLocks noGrp="1"/>
          </p:cNvSpPr>
          <p:nvPr>
            <p:ph idx="1"/>
          </p:nvPr>
        </p:nvSpPr>
        <p:spPr>
          <a:xfrm>
            <a:off x="3866605" y="627017"/>
            <a:ext cx="8059783" cy="744583"/>
          </a:xfrm>
        </p:spPr>
        <p:txBody>
          <a:bodyPr/>
          <a:lstStyle/>
          <a:p>
            <a:pPr marL="0" indent="0" algn="r">
              <a:buNone/>
            </a:pPr>
            <a:r>
              <a:rPr lang="en-US" i="1" dirty="0"/>
              <a:t>Enter your </a:t>
            </a:r>
            <a:r>
              <a:rPr lang="en-US" i="1" u="sng" dirty="0"/>
              <a:t>personal</a:t>
            </a:r>
            <a:r>
              <a:rPr lang="en-US" i="1" dirty="0"/>
              <a:t> sanctuary</a:t>
            </a:r>
            <a:endParaRPr lang="en-US" i="1" u="sng" dirty="0"/>
          </a:p>
        </p:txBody>
      </p:sp>
      <p:sp>
        <p:nvSpPr>
          <p:cNvPr id="2" name="TextBox 1">
            <a:extLst>
              <a:ext uri="{FF2B5EF4-FFF2-40B4-BE49-F238E27FC236}">
                <a16:creationId xmlns:a16="http://schemas.microsoft.com/office/drawing/2014/main" id="{70864C79-C07D-4353-B762-CC5399E90B34}"/>
              </a:ext>
            </a:extLst>
          </p:cNvPr>
          <p:cNvSpPr txBox="1"/>
          <p:nvPr/>
        </p:nvSpPr>
        <p:spPr>
          <a:xfrm>
            <a:off x="223285" y="2291080"/>
            <a:ext cx="11968716" cy="2909130"/>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200" dirty="0">
                <a:solidFill>
                  <a:srgbClr val="212121"/>
                </a:solidFill>
                <a:latin typeface="Calibri" panose="020F0502020204030204" pitchFamily="34" charset="0"/>
                <a:ea typeface="Calibri" panose="020F0502020204030204" pitchFamily="34" charset="0"/>
              </a:rPr>
              <a:t>Commune with nature/pets</a:t>
            </a:r>
          </a:p>
          <a:p>
            <a:pPr marL="285750" indent="-285750">
              <a:lnSpc>
                <a:spcPct val="200000"/>
              </a:lnSpc>
              <a:buFont typeface="Arial" panose="020B0604020202020204" pitchFamily="34" charset="0"/>
              <a:buChar char="•"/>
              <a:defRPr/>
            </a:pPr>
            <a:r>
              <a:rPr lang="en-US" sz="3200" dirty="0">
                <a:solidFill>
                  <a:srgbClr val="212121"/>
                </a:solidFill>
                <a:latin typeface="Calibri" panose="020F0502020204030204" pitchFamily="34" charset="0"/>
                <a:ea typeface="Times New Roman" panose="02020603050405020304" pitchFamily="18" charset="0"/>
              </a:rPr>
              <a:t>Find connection to a greater purpose</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panose="020F0502020204030204" pitchFamily="34" charset="0"/>
                <a:ea typeface="Times New Roman" panose="02020603050405020304" pitchFamily="18" charset="0"/>
                <a:cs typeface="+mn-cs"/>
              </a:rPr>
              <a:t>Practice</a:t>
            </a:r>
            <a:r>
              <a:rPr kumimoji="0" lang="en-US" sz="3200" b="0" i="0" u="none" strike="noStrike" kern="1200" cap="none" spc="0" normalizeH="0" noProof="0" dirty="0">
                <a:ln>
                  <a:noFill/>
                </a:ln>
                <a:solidFill>
                  <a:srgbClr val="212121"/>
                </a:solidFill>
                <a:effectLst/>
                <a:uLnTx/>
                <a:uFillTx/>
                <a:latin typeface="Calibri" panose="020F0502020204030204" pitchFamily="34" charset="0"/>
                <a:ea typeface="Times New Roman" panose="02020603050405020304" pitchFamily="18" charset="0"/>
                <a:cs typeface="+mn-cs"/>
              </a:rPr>
              <a:t> </a:t>
            </a:r>
            <a:r>
              <a:rPr kumimoji="0" lang="en-US" sz="3200" b="0" i="0" u="none" strike="noStrike" kern="1200" cap="none" spc="0" normalizeH="0" baseline="0" noProof="0" dirty="0">
                <a:ln>
                  <a:noFill/>
                </a:ln>
                <a:solidFill>
                  <a:srgbClr val="212121"/>
                </a:solidFill>
                <a:effectLst/>
                <a:uLnTx/>
                <a:uFillTx/>
                <a:latin typeface="Calibri" panose="020F0502020204030204" pitchFamily="34" charset="0"/>
                <a:ea typeface="Times New Roman" panose="02020603050405020304" pitchFamily="18" charset="0"/>
                <a:cs typeface="+mn-cs"/>
              </a:rPr>
              <a:t>prayer</a:t>
            </a:r>
            <a:r>
              <a:rPr lang="en-US" sz="3200" dirty="0">
                <a:solidFill>
                  <a:srgbClr val="212121"/>
                </a:solidFill>
                <a:latin typeface="Calibri" panose="020F0502020204030204" pitchFamily="34" charset="0"/>
                <a:ea typeface="Times New Roman" panose="02020603050405020304" pitchFamily="18" charset="0"/>
              </a:rPr>
              <a:t>/</a:t>
            </a:r>
            <a:r>
              <a:rPr kumimoji="0" lang="en-US" sz="3200" b="0" i="0" u="none" strike="noStrike" kern="1200" cap="none" spc="0" normalizeH="0" baseline="0" noProof="0" dirty="0">
                <a:ln>
                  <a:noFill/>
                </a:ln>
                <a:solidFill>
                  <a:srgbClr val="212121"/>
                </a:solidFill>
                <a:effectLst/>
                <a:uLnTx/>
                <a:uFillTx/>
                <a:latin typeface="Calibri" panose="020F0502020204030204" pitchFamily="34" charset="0"/>
                <a:ea typeface="Times New Roman" panose="02020603050405020304" pitchFamily="18" charset="0"/>
                <a:cs typeface="+mn-cs"/>
              </a:rPr>
              <a:t>meditation/immersion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0583F852-69B8-552E-F036-08B66EB25D55}"/>
              </a:ext>
            </a:extLst>
          </p:cNvPr>
          <p:cNvSpPr txBox="1"/>
          <p:nvPr/>
        </p:nvSpPr>
        <p:spPr>
          <a:xfrm>
            <a:off x="6797963" y="6354618"/>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Daphne Richards | Epsilon Sigma Phi national board</a:t>
            </a:r>
          </a:p>
        </p:txBody>
      </p:sp>
      <p:sp>
        <p:nvSpPr>
          <p:cNvPr id="4" name="Content Placeholder 2">
            <a:extLst>
              <a:ext uri="{FF2B5EF4-FFF2-40B4-BE49-F238E27FC236}">
                <a16:creationId xmlns:a16="http://schemas.microsoft.com/office/drawing/2014/main" id="{E5DBB616-AFF8-8F14-879D-D2B216CB3CB7}"/>
              </a:ext>
            </a:extLst>
          </p:cNvPr>
          <p:cNvSpPr txBox="1">
            <a:spLocks/>
          </p:cNvSpPr>
          <p:nvPr/>
        </p:nvSpPr>
        <p:spPr>
          <a:xfrm>
            <a:off x="215632" y="1695141"/>
            <a:ext cx="8059783"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t>Ways to get spiritual rest:</a:t>
            </a:r>
            <a:endParaRPr lang="en-US" sz="3200" i="1" u="sng" dirty="0"/>
          </a:p>
        </p:txBody>
      </p:sp>
      <p:pic>
        <p:nvPicPr>
          <p:cNvPr id="6" name="Picture 2">
            <a:extLst>
              <a:ext uri="{FF2B5EF4-FFF2-40B4-BE49-F238E27FC236}">
                <a16:creationId xmlns:a16="http://schemas.microsoft.com/office/drawing/2014/main" id="{3EA123F8-9A34-F0E8-593B-B5380F84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566" y="2020815"/>
            <a:ext cx="4725452" cy="370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2D89B7C-9576-FD54-1CE7-9732056FB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0"/>
            <a:ext cx="7589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3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B6AD6-7A7B-4B45-A0CA-FB57F22CE43E}"/>
              </a:ext>
            </a:extLst>
          </p:cNvPr>
          <p:cNvSpPr>
            <a:spLocks noGrp="1"/>
          </p:cNvSpPr>
          <p:nvPr>
            <p:ph type="ctrTitle"/>
          </p:nvPr>
        </p:nvSpPr>
        <p:spPr>
          <a:xfrm>
            <a:off x="1524000" y="157017"/>
            <a:ext cx="9144000" cy="1887399"/>
          </a:xfrm>
          <a:noFill/>
          <a:ln w="28575">
            <a:noFill/>
          </a:ln>
        </p:spPr>
        <p:style>
          <a:lnRef idx="2">
            <a:schemeClr val="accent1"/>
          </a:lnRef>
          <a:fillRef idx="1">
            <a:schemeClr val="lt1"/>
          </a:fillRef>
          <a:effectRef idx="0">
            <a:schemeClr val="accent1"/>
          </a:effectRef>
          <a:fontRef idx="minor">
            <a:schemeClr val="dk1"/>
          </a:fontRef>
        </p:style>
        <p:txBody>
          <a:bodyPr>
            <a:normAutofit/>
          </a:bodyPr>
          <a:lstStyle/>
          <a:p>
            <a:r>
              <a:rPr lang="en-US" sz="3600" b="1" i="1" dirty="0">
                <a:solidFill>
                  <a:srgbClr val="176332"/>
                </a:solidFill>
              </a:rPr>
              <a:t>Getting plenty of sleep but still feel exhausted?</a:t>
            </a:r>
            <a:br>
              <a:rPr lang="en-US" sz="3600" b="1" i="1" dirty="0">
                <a:solidFill>
                  <a:srgbClr val="176332"/>
                </a:solidFill>
              </a:rPr>
            </a:br>
            <a:r>
              <a:rPr lang="en-US" sz="3600" b="1" i="1" dirty="0">
                <a:solidFill>
                  <a:srgbClr val="176332"/>
                </a:solidFill>
              </a:rPr>
              <a:t>Rest is about more than sleep.</a:t>
            </a:r>
            <a:endParaRPr lang="en-US" i="1" dirty="0">
              <a:solidFill>
                <a:srgbClr val="176332"/>
              </a:solidFill>
              <a:latin typeface="+mn-lt"/>
            </a:endParaRPr>
          </a:p>
        </p:txBody>
      </p:sp>
      <p:sp>
        <p:nvSpPr>
          <p:cNvPr id="3" name="Subtitle 2">
            <a:extLst>
              <a:ext uri="{FF2B5EF4-FFF2-40B4-BE49-F238E27FC236}">
                <a16:creationId xmlns:a16="http://schemas.microsoft.com/office/drawing/2014/main" id="{7C5316E3-C49A-4896-8D19-5EE8930BA3A8}"/>
              </a:ext>
            </a:extLst>
          </p:cNvPr>
          <p:cNvSpPr>
            <a:spLocks noGrp="1"/>
          </p:cNvSpPr>
          <p:nvPr>
            <p:ph type="subTitle" idx="1"/>
          </p:nvPr>
        </p:nvSpPr>
        <p:spPr>
          <a:xfrm>
            <a:off x="1170844" y="3542614"/>
            <a:ext cx="9876817" cy="1655762"/>
          </a:xfrm>
        </p:spPr>
        <p:txBody>
          <a:bodyPr>
            <a:normAutofit/>
          </a:bodyPr>
          <a:lstStyle/>
          <a:p>
            <a:r>
              <a:rPr lang="en-US" sz="4000" dirty="0"/>
              <a:t>Personal Rest Deficit Assessment Tool</a:t>
            </a:r>
          </a:p>
          <a:p>
            <a:r>
              <a:rPr lang="en-US" sz="3600" i="1" dirty="0"/>
              <a:t>worksheet</a:t>
            </a:r>
          </a:p>
        </p:txBody>
      </p:sp>
      <p:cxnSp>
        <p:nvCxnSpPr>
          <p:cNvPr id="12" name="Google Shape;105;p2">
            <a:extLst>
              <a:ext uri="{FF2B5EF4-FFF2-40B4-BE49-F238E27FC236}">
                <a16:creationId xmlns:a16="http://schemas.microsoft.com/office/drawing/2014/main" id="{31545428-0DB0-4AC8-A9E2-1A0620609AB1}"/>
              </a:ext>
            </a:extLst>
          </p:cNvPr>
          <p:cNvCxnSpPr>
            <a:cxnSpLocks/>
          </p:cNvCxnSpPr>
          <p:nvPr/>
        </p:nvCxnSpPr>
        <p:spPr>
          <a:xfrm>
            <a:off x="186251" y="2253190"/>
            <a:ext cx="11819499" cy="1588"/>
          </a:xfrm>
          <a:prstGeom prst="straightConnector1">
            <a:avLst/>
          </a:prstGeom>
          <a:noFill/>
          <a:ln w="92075" cap="flat" cmpd="thickThin">
            <a:solidFill>
              <a:srgbClr val="927737"/>
            </a:solidFill>
            <a:prstDash val="solid"/>
            <a:round/>
            <a:headEnd type="none" w="sm" len="sm"/>
            <a:tailEnd type="none" w="sm" len="sm"/>
          </a:ln>
        </p:spPr>
      </p:cxnSp>
      <p:pic>
        <p:nvPicPr>
          <p:cNvPr id="6" name="Picture 5" descr="Text&#10;&#10;Description automatically generated">
            <a:extLst>
              <a:ext uri="{FF2B5EF4-FFF2-40B4-BE49-F238E27FC236}">
                <a16:creationId xmlns:a16="http://schemas.microsoft.com/office/drawing/2014/main" id="{9B989DCC-6007-41E0-87B5-2FEF2442E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56" y="5098473"/>
            <a:ext cx="3275748" cy="1433322"/>
          </a:xfrm>
          <a:prstGeom prst="rect">
            <a:avLst/>
          </a:prstGeom>
        </p:spPr>
      </p:pic>
      <p:sp>
        <p:nvSpPr>
          <p:cNvPr id="8" name="TextBox 7">
            <a:extLst>
              <a:ext uri="{FF2B5EF4-FFF2-40B4-BE49-F238E27FC236}">
                <a16:creationId xmlns:a16="http://schemas.microsoft.com/office/drawing/2014/main" id="{AC178434-8A14-4FCD-A8C0-88DB7A9A08F6}"/>
              </a:ext>
            </a:extLst>
          </p:cNvPr>
          <p:cNvSpPr txBox="1"/>
          <p:nvPr/>
        </p:nvSpPr>
        <p:spPr>
          <a:xfrm>
            <a:off x="6714836" y="5717309"/>
            <a:ext cx="52370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AgriLife State Conference</a:t>
            </a:r>
          </a:p>
        </p:txBody>
      </p:sp>
      <p:cxnSp>
        <p:nvCxnSpPr>
          <p:cNvPr id="9" name="Straight Connector 8">
            <a:extLst>
              <a:ext uri="{FF2B5EF4-FFF2-40B4-BE49-F238E27FC236}">
                <a16:creationId xmlns:a16="http://schemas.microsoft.com/office/drawing/2014/main" id="{1F50F66C-DC00-4BA9-9711-AC072D8B82D9}"/>
              </a:ext>
            </a:extLst>
          </p:cNvPr>
          <p:cNvCxnSpPr>
            <a:cxnSpLocks/>
          </p:cNvCxnSpPr>
          <p:nvPr/>
        </p:nvCxnSpPr>
        <p:spPr>
          <a:xfrm>
            <a:off x="3694544" y="6022110"/>
            <a:ext cx="8155710"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FB3D7A1-09A1-4A95-BD85-CE1F50A38016}"/>
              </a:ext>
            </a:extLst>
          </p:cNvPr>
          <p:cNvSpPr txBox="1"/>
          <p:nvPr/>
        </p:nvSpPr>
        <p:spPr>
          <a:xfrm>
            <a:off x="7767022" y="5999018"/>
            <a:ext cx="415250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August 17, 2022 | Daphne Richards</a:t>
            </a:r>
          </a:p>
        </p:txBody>
      </p:sp>
    </p:spTree>
    <p:extLst>
      <p:ext uri="{BB962C8B-B14F-4D97-AF65-F5344CB8AC3E}">
        <p14:creationId xmlns:p14="http://schemas.microsoft.com/office/powerpoint/2010/main" val="118261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cxnSp>
        <p:nvCxnSpPr>
          <p:cNvPr id="7" name="Google Shape;105;p2">
            <a:extLst>
              <a:ext uri="{FF2B5EF4-FFF2-40B4-BE49-F238E27FC236}">
                <a16:creationId xmlns:a16="http://schemas.microsoft.com/office/drawing/2014/main" id="{ECB92E32-9286-45C1-9EBE-EC6954255617}"/>
              </a:ext>
            </a:extLst>
          </p:cNvPr>
          <p:cNvCxnSpPr>
            <a:cxnSpLocks/>
          </p:cNvCxnSpPr>
          <p:nvPr/>
        </p:nvCxnSpPr>
        <p:spPr>
          <a:xfrm>
            <a:off x="132356" y="1431153"/>
            <a:ext cx="11819499" cy="1588"/>
          </a:xfrm>
          <a:prstGeom prst="straightConnector1">
            <a:avLst/>
          </a:prstGeom>
          <a:noFill/>
          <a:ln w="92075" cap="flat" cmpd="thickThin">
            <a:solidFill>
              <a:srgbClr val="927737"/>
            </a:solidFill>
            <a:prstDash val="solid"/>
            <a:round/>
            <a:headEnd type="none" w="sm" len="sm"/>
            <a:tailEnd type="none" w="sm" len="sm"/>
          </a:ln>
        </p:spPr>
      </p:cxnSp>
      <p:sp>
        <p:nvSpPr>
          <p:cNvPr id="10" name="Content Placeholder 2">
            <a:extLst>
              <a:ext uri="{FF2B5EF4-FFF2-40B4-BE49-F238E27FC236}">
                <a16:creationId xmlns:a16="http://schemas.microsoft.com/office/drawing/2014/main" id="{90B0B835-9B8F-4745-BAAE-6A9F98FF9287}"/>
              </a:ext>
            </a:extLst>
          </p:cNvPr>
          <p:cNvSpPr>
            <a:spLocks noGrp="1"/>
          </p:cNvSpPr>
          <p:nvPr>
            <p:ph idx="1"/>
          </p:nvPr>
        </p:nvSpPr>
        <p:spPr>
          <a:xfrm>
            <a:off x="356508" y="391886"/>
            <a:ext cx="11478985" cy="832757"/>
          </a:xfrm>
        </p:spPr>
        <p:txBody>
          <a:bodyPr>
            <a:normAutofit/>
          </a:bodyPr>
          <a:lstStyle/>
          <a:p>
            <a:pPr marL="0" indent="0" algn="ctr">
              <a:buNone/>
            </a:pPr>
            <a:r>
              <a:rPr lang="en-US" sz="3600" i="1" dirty="0"/>
              <a:t>Recover your life, renew your energy, restore your sanity</a:t>
            </a:r>
            <a:endParaRPr lang="en-US" sz="3600" i="1" u="sng" dirty="0"/>
          </a:p>
        </p:txBody>
      </p:sp>
      <p:sp>
        <p:nvSpPr>
          <p:cNvPr id="4" name="Content Placeholder 2">
            <a:extLst>
              <a:ext uri="{FF2B5EF4-FFF2-40B4-BE49-F238E27FC236}">
                <a16:creationId xmlns:a16="http://schemas.microsoft.com/office/drawing/2014/main" id="{E5DBB616-AFF8-8F14-879D-D2B216CB3CB7}"/>
              </a:ext>
            </a:extLst>
          </p:cNvPr>
          <p:cNvSpPr txBox="1">
            <a:spLocks/>
          </p:cNvSpPr>
          <p:nvPr/>
        </p:nvSpPr>
        <p:spPr>
          <a:xfrm>
            <a:off x="538842" y="1695141"/>
            <a:ext cx="11266715" cy="836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20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86BAAEA0-CAEE-5BEC-4837-E4B4EEA5CBDC}"/>
              </a:ext>
            </a:extLst>
          </p:cNvPr>
          <p:cNvSpPr txBox="1"/>
          <p:nvPr/>
        </p:nvSpPr>
        <p:spPr>
          <a:xfrm>
            <a:off x="500870" y="1278707"/>
            <a:ext cx="11968716" cy="939360"/>
          </a:xfrm>
          <a:prstGeom prst="rect">
            <a:avLst/>
          </a:prstGeom>
          <a:noFill/>
        </p:spPr>
        <p:txBody>
          <a:bodyPr wrap="square" rtlCol="0">
            <a:spAutoFit/>
          </a:bodyPr>
          <a:lstStyle/>
          <a:p>
            <a:pPr>
              <a:lnSpc>
                <a:spcPct val="200000"/>
              </a:lnSpc>
              <a:defRPr/>
            </a:pPr>
            <a:r>
              <a:rPr lang="en-US" sz="3200" dirty="0">
                <a:solidFill>
                  <a:prstClr val="black"/>
                </a:solidFill>
              </a:rPr>
              <a:t>I try to get at least 10 minutes of all seven types of rest, every day</a:t>
            </a:r>
            <a:endParaRPr kumimoji="0" lang="en-US" sz="3200" b="0" i="0" u="none" strike="noStrike" kern="1200" cap="none" spc="0" normalizeH="0" baseline="0" noProof="0" dirty="0">
              <a:ln>
                <a:noFill/>
              </a:ln>
              <a:solidFill>
                <a:srgbClr val="212121"/>
              </a:solidFill>
              <a:effectLst/>
              <a:uLnTx/>
              <a:uFillTx/>
              <a:latin typeface="Calibri" panose="020F0502020204030204" pitchFamily="34" charset="0"/>
              <a:ea typeface="Times New Roman" panose="02020603050405020304" pitchFamily="18" charset="0"/>
              <a:cs typeface="+mn-cs"/>
            </a:endParaRPr>
          </a:p>
        </p:txBody>
      </p:sp>
      <p:pic>
        <p:nvPicPr>
          <p:cNvPr id="11" name="Picture 10">
            <a:extLst>
              <a:ext uri="{FF2B5EF4-FFF2-40B4-BE49-F238E27FC236}">
                <a16:creationId xmlns:a16="http://schemas.microsoft.com/office/drawing/2014/main" id="{448652AA-4D3C-33FA-BAE2-366150A9D06C}"/>
              </a:ext>
            </a:extLst>
          </p:cNvPr>
          <p:cNvPicPr>
            <a:picLocks noChangeAspect="1"/>
          </p:cNvPicPr>
          <p:nvPr/>
        </p:nvPicPr>
        <p:blipFill>
          <a:blip r:embed="rId3"/>
          <a:stretch>
            <a:fillRect/>
          </a:stretch>
        </p:blipFill>
        <p:spPr>
          <a:xfrm>
            <a:off x="347311" y="2530930"/>
            <a:ext cx="11497378" cy="4147456"/>
          </a:xfrm>
          <a:prstGeom prst="rect">
            <a:avLst/>
          </a:prstGeom>
        </p:spPr>
      </p:pic>
    </p:spTree>
    <p:extLst>
      <p:ext uri="{BB962C8B-B14F-4D97-AF65-F5344CB8AC3E}">
        <p14:creationId xmlns:p14="http://schemas.microsoft.com/office/powerpoint/2010/main" val="725198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C5517-BEC0-6B2B-44E4-D41C15A10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9"/>
          <a:stretch/>
        </p:blipFill>
        <p:spPr bwMode="auto">
          <a:xfrm>
            <a:off x="668488" y="1322614"/>
            <a:ext cx="4468300" cy="5306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3D73D3-52FD-DE7B-F378-D62155A0CC12}"/>
              </a:ext>
            </a:extLst>
          </p:cNvPr>
          <p:cNvSpPr txBox="1"/>
          <p:nvPr/>
        </p:nvSpPr>
        <p:spPr>
          <a:xfrm>
            <a:off x="5551715" y="823679"/>
            <a:ext cx="6523892" cy="5863785"/>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200" dirty="0">
                <a:solidFill>
                  <a:srgbClr val="212121"/>
                </a:solidFill>
                <a:latin typeface="Calibri" panose="020F0502020204030204" pitchFamily="34" charset="0"/>
                <a:ea typeface="Calibri" panose="020F0502020204030204" pitchFamily="34" charset="0"/>
              </a:rPr>
              <a:t>Try not to work more than 8 </a:t>
            </a:r>
            <a:r>
              <a:rPr lang="en-US" sz="3200" dirty="0" err="1">
                <a:solidFill>
                  <a:srgbClr val="212121"/>
                </a:solidFill>
                <a:latin typeface="Calibri" panose="020F0502020204030204" pitchFamily="34" charset="0"/>
                <a:ea typeface="Calibri" panose="020F0502020204030204" pitchFamily="34" charset="0"/>
              </a:rPr>
              <a:t>hrs</a:t>
            </a:r>
            <a:r>
              <a:rPr lang="en-US" sz="3200" dirty="0">
                <a:solidFill>
                  <a:srgbClr val="212121"/>
                </a:solidFill>
                <a:latin typeface="Calibri" panose="020F0502020204030204" pitchFamily="34" charset="0"/>
                <a:ea typeface="Calibri" panose="020F0502020204030204" pitchFamily="34" charset="0"/>
              </a:rPr>
              <a:t>/day</a:t>
            </a:r>
          </a:p>
          <a:p>
            <a:pPr marL="285750" indent="-285750">
              <a:lnSpc>
                <a:spcPct val="200000"/>
              </a:lnSpc>
              <a:buFont typeface="Arial" panose="020B0604020202020204" pitchFamily="34" charset="0"/>
              <a:buChar char="•"/>
              <a:defRPr/>
            </a:pPr>
            <a:r>
              <a:rPr lang="en-US" sz="3200" dirty="0">
                <a:solidFill>
                  <a:prstClr val="black"/>
                </a:solidFill>
                <a:latin typeface="Calibri" panose="020F0502020204030204" pitchFamily="34" charset="0"/>
                <a:ea typeface="Calibri" panose="020F0502020204030204" pitchFamily="34" charset="0"/>
              </a:rPr>
              <a:t>Try  to limit workweek to 6 days</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panose="020F0502020204030204" pitchFamily="34" charset="0"/>
                <a:ea typeface="Times New Roman" panose="02020603050405020304" pitchFamily="18" charset="0"/>
                <a:cs typeface="+mn-cs"/>
              </a:rPr>
              <a:t>Try to take actual vacations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pitchFamily="34" charset="0"/>
                <a:ea typeface="Calibri" panose="020F0502020204030204" pitchFamily="34" charset="0"/>
              </a:rPr>
              <a:t>Try to focus on what resonates</a:t>
            </a:r>
            <a:endParaRPr kumimoji="0" lang="en-US" sz="32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3200" baseline="0" dirty="0">
                <a:solidFill>
                  <a:prstClr val="black"/>
                </a:solidFill>
                <a:latin typeface="Calibri" panose="020F0502020204030204" pitchFamily="34" charset="0"/>
                <a:ea typeface="Calibri" panose="020F0502020204030204" pitchFamily="34" charset="0"/>
              </a:rPr>
              <a:t>Work</a:t>
            </a:r>
            <a:r>
              <a:rPr lang="en-US" sz="3200" dirty="0">
                <a:solidFill>
                  <a:prstClr val="black"/>
                </a:solidFill>
                <a:latin typeface="Calibri" panose="020F0502020204030204" pitchFamily="34" charset="0"/>
                <a:ea typeface="Calibri" panose="020F0502020204030204" pitchFamily="34" charset="0"/>
              </a:rPr>
              <a:t> hard to take care of myself</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Work hard to limit overextending</a:t>
            </a:r>
          </a:p>
        </p:txBody>
      </p:sp>
      <p:sp>
        <p:nvSpPr>
          <p:cNvPr id="5" name="Content Placeholder 2">
            <a:extLst>
              <a:ext uri="{FF2B5EF4-FFF2-40B4-BE49-F238E27FC236}">
                <a16:creationId xmlns:a16="http://schemas.microsoft.com/office/drawing/2014/main" id="{0D10128B-20C4-91ED-6210-C4CDE6802342}"/>
              </a:ext>
            </a:extLst>
          </p:cNvPr>
          <p:cNvSpPr>
            <a:spLocks noGrp="1"/>
          </p:cNvSpPr>
          <p:nvPr>
            <p:ph idx="1"/>
          </p:nvPr>
        </p:nvSpPr>
        <p:spPr>
          <a:xfrm>
            <a:off x="356508" y="391886"/>
            <a:ext cx="11478985" cy="832757"/>
          </a:xfrm>
        </p:spPr>
        <p:txBody>
          <a:bodyPr>
            <a:normAutofit/>
          </a:bodyPr>
          <a:lstStyle/>
          <a:p>
            <a:pPr marL="0" indent="0" algn="ctr">
              <a:buNone/>
            </a:pPr>
            <a:r>
              <a:rPr lang="en-US" sz="3600" i="1" dirty="0"/>
              <a:t>Some of my strategies for getting rest</a:t>
            </a:r>
            <a:endParaRPr lang="en-US" sz="3600" i="1" u="sng" dirty="0"/>
          </a:p>
        </p:txBody>
      </p:sp>
    </p:spTree>
    <p:extLst>
      <p:ext uri="{BB962C8B-B14F-4D97-AF65-F5344CB8AC3E}">
        <p14:creationId xmlns:p14="http://schemas.microsoft.com/office/powerpoint/2010/main" val="414216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16AEC18-CCD5-4CDC-9656-2D67658D6E4B}"/>
              </a:ext>
            </a:extLst>
          </p:cNvPr>
          <p:cNvSpPr txBox="1">
            <a:spLocks/>
          </p:cNvSpPr>
          <p:nvPr/>
        </p:nvSpPr>
        <p:spPr>
          <a:xfrm>
            <a:off x="800284" y="173747"/>
            <a:ext cx="8043332" cy="2421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Resources adapted from </a:t>
            </a:r>
            <a:r>
              <a:rPr lang="en-US" i="1" dirty="0"/>
              <a:t>Sacred Rest</a:t>
            </a:r>
            <a:r>
              <a:rPr lang="en-US" dirty="0"/>
              <a:t>, </a:t>
            </a:r>
          </a:p>
          <a:p>
            <a:pPr marL="0" indent="0">
              <a:buFont typeface="Arial" panose="020B0604020202020204" pitchFamily="34" charset="0"/>
              <a:buNone/>
            </a:pPr>
            <a:r>
              <a:rPr lang="en-US" dirty="0"/>
              <a:t>by Dr. Saundra Dalton-Smith</a:t>
            </a:r>
          </a:p>
        </p:txBody>
      </p:sp>
      <p:pic>
        <p:nvPicPr>
          <p:cNvPr id="12" name="Picture 11">
            <a:extLst>
              <a:ext uri="{FF2B5EF4-FFF2-40B4-BE49-F238E27FC236}">
                <a16:creationId xmlns:a16="http://schemas.microsoft.com/office/drawing/2014/main" id="{E17EE4BF-15BC-4B3A-87CC-F0D462E449D4}"/>
              </a:ext>
            </a:extLst>
          </p:cNvPr>
          <p:cNvPicPr>
            <a:picLocks noChangeAspect="1"/>
          </p:cNvPicPr>
          <p:nvPr/>
        </p:nvPicPr>
        <p:blipFill>
          <a:blip r:embed="rId3"/>
          <a:stretch>
            <a:fillRect/>
          </a:stretch>
        </p:blipFill>
        <p:spPr>
          <a:xfrm>
            <a:off x="7941733" y="2196277"/>
            <a:ext cx="3232485" cy="4491152"/>
          </a:xfrm>
          <a:prstGeom prst="rect">
            <a:avLst/>
          </a:prstGeom>
        </p:spPr>
      </p:pic>
      <p:pic>
        <p:nvPicPr>
          <p:cNvPr id="4" name="Picture 3">
            <a:extLst>
              <a:ext uri="{FF2B5EF4-FFF2-40B4-BE49-F238E27FC236}">
                <a16:creationId xmlns:a16="http://schemas.microsoft.com/office/drawing/2014/main" id="{AA5A39E6-621F-A230-6C5C-54C1FC3A4E28}"/>
              </a:ext>
            </a:extLst>
          </p:cNvPr>
          <p:cNvPicPr>
            <a:picLocks noChangeAspect="1"/>
          </p:cNvPicPr>
          <p:nvPr/>
        </p:nvPicPr>
        <p:blipFill>
          <a:blip r:embed="rId4"/>
          <a:stretch>
            <a:fillRect/>
          </a:stretch>
        </p:blipFill>
        <p:spPr>
          <a:xfrm>
            <a:off x="1553714" y="1212574"/>
            <a:ext cx="4668653" cy="3435490"/>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9BB35F8C-5459-B8FB-A2AB-E6DFB025A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213" y="4796365"/>
            <a:ext cx="5743575" cy="1905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B46A620-E057-D9BC-0DFB-4A9C5E36CD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6399" y="189837"/>
            <a:ext cx="5435601" cy="1910953"/>
          </a:xfrm>
          <a:prstGeom prst="rect">
            <a:avLst/>
          </a:prstGeom>
        </p:spPr>
      </p:pic>
    </p:spTree>
    <p:extLst>
      <p:ext uri="{BB962C8B-B14F-4D97-AF65-F5344CB8AC3E}">
        <p14:creationId xmlns:p14="http://schemas.microsoft.com/office/powerpoint/2010/main" val="2821284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9B989DCC-6007-41E0-87B5-2FEF2442E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04" y="5556355"/>
            <a:ext cx="2355065" cy="1030472"/>
          </a:xfrm>
          <a:prstGeom prst="rect">
            <a:avLst/>
          </a:prstGeom>
        </p:spPr>
      </p:pic>
      <p:cxnSp>
        <p:nvCxnSpPr>
          <p:cNvPr id="9" name="Straight Connector 8">
            <a:extLst>
              <a:ext uri="{FF2B5EF4-FFF2-40B4-BE49-F238E27FC236}">
                <a16:creationId xmlns:a16="http://schemas.microsoft.com/office/drawing/2014/main" id="{1F50F66C-DC00-4BA9-9711-AC072D8B82D9}"/>
              </a:ext>
            </a:extLst>
          </p:cNvPr>
          <p:cNvCxnSpPr>
            <a:cxnSpLocks/>
          </p:cNvCxnSpPr>
          <p:nvPr/>
        </p:nvCxnSpPr>
        <p:spPr>
          <a:xfrm>
            <a:off x="3302657" y="6136410"/>
            <a:ext cx="5841342" cy="0"/>
          </a:xfrm>
          <a:prstGeom prst="line">
            <a:avLst/>
          </a:prstGeom>
          <a:ln w="12700"/>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5A5DFDAF-DD4E-4F58-AA0E-086FF012FB37}"/>
              </a:ext>
            </a:extLst>
          </p:cNvPr>
          <p:cNvSpPr>
            <a:spLocks noGrp="1"/>
          </p:cNvSpPr>
          <p:nvPr>
            <p:ph type="ctrTitle"/>
          </p:nvPr>
        </p:nvSpPr>
        <p:spPr>
          <a:xfrm>
            <a:off x="969008" y="184275"/>
            <a:ext cx="9815902" cy="984889"/>
          </a:xfrm>
          <a:noFill/>
          <a:ln w="28575">
            <a:noFill/>
          </a:ln>
        </p:spPr>
        <p:style>
          <a:lnRef idx="2">
            <a:schemeClr val="accent1"/>
          </a:lnRef>
          <a:fillRef idx="1">
            <a:schemeClr val="lt1"/>
          </a:fillRef>
          <a:effectRef idx="0">
            <a:schemeClr val="accent1"/>
          </a:effectRef>
          <a:fontRef idx="minor">
            <a:schemeClr val="dk1"/>
          </a:fontRef>
        </p:style>
        <p:txBody>
          <a:bodyPr>
            <a:noAutofit/>
          </a:bodyPr>
          <a:lstStyle/>
          <a:p>
            <a:r>
              <a:rPr lang="en-US" sz="5400" b="1" dirty="0">
                <a:solidFill>
                  <a:srgbClr val="176332"/>
                </a:solidFill>
                <a:latin typeface="+mn-lt"/>
              </a:rPr>
              <a:t>Questions?</a:t>
            </a:r>
            <a:endParaRPr lang="en-US" sz="7200" i="1" dirty="0">
              <a:solidFill>
                <a:srgbClr val="176332"/>
              </a:solidFill>
              <a:latin typeface="+mn-lt"/>
            </a:endParaRPr>
          </a:p>
        </p:txBody>
      </p:sp>
      <p:sp>
        <p:nvSpPr>
          <p:cNvPr id="7" name="Subtitle 2">
            <a:extLst>
              <a:ext uri="{FF2B5EF4-FFF2-40B4-BE49-F238E27FC236}">
                <a16:creationId xmlns:a16="http://schemas.microsoft.com/office/drawing/2014/main" id="{278C4C3B-0780-A87C-0229-BB707E44E5CF}"/>
              </a:ext>
            </a:extLst>
          </p:cNvPr>
          <p:cNvSpPr>
            <a:spLocks noGrp="1"/>
          </p:cNvSpPr>
          <p:nvPr>
            <p:ph type="subTitle" idx="1"/>
          </p:nvPr>
        </p:nvSpPr>
        <p:spPr>
          <a:xfrm>
            <a:off x="169202" y="1779815"/>
            <a:ext cx="11820938" cy="2029240"/>
          </a:xfrm>
        </p:spPr>
        <p:txBody>
          <a:bodyPr>
            <a:noAutofit/>
          </a:bodyPr>
          <a:lstStyle/>
          <a:p>
            <a:r>
              <a:rPr lang="en-US" sz="3200" b="1" dirty="0"/>
              <a:t>I’d be more than happy to share all of these materials with you! </a:t>
            </a:r>
          </a:p>
          <a:p>
            <a:r>
              <a:rPr lang="en-US" sz="3200" b="1" dirty="0"/>
              <a:t>I’d also love to learn about how YOU get rest!</a:t>
            </a:r>
          </a:p>
          <a:p>
            <a:r>
              <a:rPr lang="en-US" sz="3200" b="1" dirty="0"/>
              <a:t>Please don’t hesitate to reach out. </a:t>
            </a:r>
          </a:p>
        </p:txBody>
      </p:sp>
      <p:sp>
        <p:nvSpPr>
          <p:cNvPr id="12" name="Subtitle 2">
            <a:extLst>
              <a:ext uri="{FF2B5EF4-FFF2-40B4-BE49-F238E27FC236}">
                <a16:creationId xmlns:a16="http://schemas.microsoft.com/office/drawing/2014/main" id="{AB705D1F-0341-310A-0777-5A8B234F8363}"/>
              </a:ext>
            </a:extLst>
          </p:cNvPr>
          <p:cNvSpPr txBox="1">
            <a:spLocks/>
          </p:cNvSpPr>
          <p:nvPr/>
        </p:nvSpPr>
        <p:spPr>
          <a:xfrm>
            <a:off x="387390" y="4000500"/>
            <a:ext cx="11449878" cy="19057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Daphne Richards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CEA-Hort, Travis County | President-elect, Epsilon Sigma Phi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drichards@ag.tamu.edu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000" b="1" dirty="0">
                <a:solidFill>
                  <a:prstClr val="black"/>
                </a:solidFill>
                <a:latin typeface="Calibri" panose="020F0502020204030204"/>
              </a:rPr>
              <a:t>512.854.9600</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descr="Text&#10;&#10;Description automatically generated">
            <a:extLst>
              <a:ext uri="{FF2B5EF4-FFF2-40B4-BE49-F238E27FC236}">
                <a16:creationId xmlns:a16="http://schemas.microsoft.com/office/drawing/2014/main" id="{D0EF5A0B-75DC-C0DA-8805-79774F092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5258" y="5662468"/>
            <a:ext cx="2426594" cy="899488"/>
          </a:xfrm>
          <a:prstGeom prst="rect">
            <a:avLst/>
          </a:prstGeom>
        </p:spPr>
      </p:pic>
    </p:spTree>
    <p:extLst>
      <p:ext uri="{BB962C8B-B14F-4D97-AF65-F5344CB8AC3E}">
        <p14:creationId xmlns:p14="http://schemas.microsoft.com/office/powerpoint/2010/main" val="2625420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9B989DCC-6007-41E0-87B5-2FEF2442E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04" y="5556355"/>
            <a:ext cx="2355065" cy="1030472"/>
          </a:xfrm>
          <a:prstGeom prst="rect">
            <a:avLst/>
          </a:prstGeom>
        </p:spPr>
      </p:pic>
      <p:cxnSp>
        <p:nvCxnSpPr>
          <p:cNvPr id="9" name="Straight Connector 8">
            <a:extLst>
              <a:ext uri="{FF2B5EF4-FFF2-40B4-BE49-F238E27FC236}">
                <a16:creationId xmlns:a16="http://schemas.microsoft.com/office/drawing/2014/main" id="{1F50F66C-DC00-4BA9-9711-AC072D8B82D9}"/>
              </a:ext>
            </a:extLst>
          </p:cNvPr>
          <p:cNvCxnSpPr>
            <a:cxnSpLocks/>
          </p:cNvCxnSpPr>
          <p:nvPr/>
        </p:nvCxnSpPr>
        <p:spPr>
          <a:xfrm>
            <a:off x="3302657" y="6136410"/>
            <a:ext cx="5841342"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Subtitle 2">
            <a:extLst>
              <a:ext uri="{FF2B5EF4-FFF2-40B4-BE49-F238E27FC236}">
                <a16:creationId xmlns:a16="http://schemas.microsoft.com/office/drawing/2014/main" id="{278C4C3B-0780-A87C-0229-BB707E44E5CF}"/>
              </a:ext>
            </a:extLst>
          </p:cNvPr>
          <p:cNvSpPr>
            <a:spLocks noGrp="1"/>
          </p:cNvSpPr>
          <p:nvPr>
            <p:ph type="subTitle" idx="1"/>
          </p:nvPr>
        </p:nvSpPr>
        <p:spPr>
          <a:xfrm>
            <a:off x="0" y="849087"/>
            <a:ext cx="12192000" cy="3351854"/>
          </a:xfrm>
        </p:spPr>
        <p:txBody>
          <a:bodyPr>
            <a:noAutofit/>
          </a:bodyPr>
          <a:lstStyle/>
          <a:p>
            <a:r>
              <a:rPr lang="en-US" sz="3000" b="1" dirty="0">
                <a:solidFill>
                  <a:srgbClr val="176332"/>
                </a:solidFill>
              </a:rPr>
              <a:t>If you are not already a member, please consider joining Epsilon Sigma Phi! </a:t>
            </a:r>
          </a:p>
          <a:p>
            <a:r>
              <a:rPr lang="en-US" sz="3000" b="1" dirty="0">
                <a:solidFill>
                  <a:srgbClr val="176332"/>
                </a:solidFill>
              </a:rPr>
              <a:t>2023 membership window will open in October </a:t>
            </a:r>
          </a:p>
          <a:p>
            <a:r>
              <a:rPr lang="en-US" sz="3000" b="1" dirty="0">
                <a:solidFill>
                  <a:srgbClr val="176332"/>
                </a:solidFill>
              </a:rPr>
              <a:t>espnational.org</a:t>
            </a:r>
          </a:p>
          <a:p>
            <a:r>
              <a:rPr lang="en-US" sz="3000" b="1" dirty="0">
                <a:solidFill>
                  <a:srgbClr val="176332"/>
                </a:solidFill>
              </a:rPr>
              <a:t>2023 ESP National Conference, Billings, MT</a:t>
            </a:r>
          </a:p>
          <a:p>
            <a:r>
              <a:rPr lang="en-US" sz="3000" b="1" dirty="0">
                <a:solidFill>
                  <a:srgbClr val="176332"/>
                </a:solidFill>
              </a:rPr>
              <a:t>September 25 - 28, 2023</a:t>
            </a:r>
          </a:p>
        </p:txBody>
      </p:sp>
      <p:pic>
        <p:nvPicPr>
          <p:cNvPr id="15" name="Picture 14" descr="Text&#10;&#10;Description automatically generated">
            <a:extLst>
              <a:ext uri="{FF2B5EF4-FFF2-40B4-BE49-F238E27FC236}">
                <a16:creationId xmlns:a16="http://schemas.microsoft.com/office/drawing/2014/main" id="{D0EF5A0B-75DC-C0DA-8805-79774F092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5258" y="5662468"/>
            <a:ext cx="2426594" cy="899488"/>
          </a:xfrm>
          <a:prstGeom prst="rect">
            <a:avLst/>
          </a:prstGeom>
        </p:spPr>
      </p:pic>
      <p:sp>
        <p:nvSpPr>
          <p:cNvPr id="27" name="Subtitle 2">
            <a:extLst>
              <a:ext uri="{FF2B5EF4-FFF2-40B4-BE49-F238E27FC236}">
                <a16:creationId xmlns:a16="http://schemas.microsoft.com/office/drawing/2014/main" id="{E3DDC827-5C8B-F714-28AB-3B4ECF57CEA2}"/>
              </a:ext>
            </a:extLst>
          </p:cNvPr>
          <p:cNvSpPr txBox="1">
            <a:spLocks/>
          </p:cNvSpPr>
          <p:nvPr/>
        </p:nvSpPr>
        <p:spPr>
          <a:xfrm>
            <a:off x="387390" y="4000500"/>
            <a:ext cx="11449878" cy="19057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Daphne Richards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CEA-Hort, Travis County | President-elect, Epsilon Sigma Phi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drichards@ag.tamu.edu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000" b="1" dirty="0">
                <a:solidFill>
                  <a:prstClr val="black"/>
                </a:solidFill>
                <a:latin typeface="Calibri" panose="020F0502020204030204"/>
              </a:rPr>
              <a:t>512.854.9600</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86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4C416B8-D005-D027-9D61-9B6BB4C67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325" y="0"/>
            <a:ext cx="5465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48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EB64B-E916-F9AD-FFD3-3688206AE31A}"/>
              </a:ext>
            </a:extLst>
          </p:cNvPr>
          <p:cNvPicPr>
            <a:picLocks noChangeAspect="1"/>
          </p:cNvPicPr>
          <p:nvPr/>
        </p:nvPicPr>
        <p:blipFill>
          <a:blip r:embed="rId3"/>
          <a:stretch>
            <a:fillRect/>
          </a:stretch>
        </p:blipFill>
        <p:spPr>
          <a:xfrm>
            <a:off x="2369607" y="1690687"/>
            <a:ext cx="7452786" cy="5053821"/>
          </a:xfrm>
          <a:prstGeom prst="rect">
            <a:avLst/>
          </a:prstGeom>
        </p:spPr>
      </p:pic>
      <p:sp>
        <p:nvSpPr>
          <p:cNvPr id="4" name="Title 1">
            <a:extLst>
              <a:ext uri="{FF2B5EF4-FFF2-40B4-BE49-F238E27FC236}">
                <a16:creationId xmlns:a16="http://schemas.microsoft.com/office/drawing/2014/main" id="{FB974034-5240-BE7C-243A-7336D114E1F3}"/>
              </a:ext>
            </a:extLst>
          </p:cNvPr>
          <p:cNvSpPr>
            <a:spLocks noGrp="1"/>
          </p:cNvSpPr>
          <p:nvPr>
            <p:ph type="title"/>
          </p:nvPr>
        </p:nvSpPr>
        <p:spPr>
          <a:xfrm>
            <a:off x="838200" y="365125"/>
            <a:ext cx="11193966" cy="1325563"/>
          </a:xfrm>
        </p:spPr>
        <p:txBody>
          <a:bodyPr>
            <a:normAutofit/>
          </a:bodyPr>
          <a:lstStyle/>
          <a:p>
            <a:r>
              <a:rPr lang="en-US" sz="4000" dirty="0"/>
              <a:t>It’s only Monday! It’s only Monday! It’s only Monday!</a:t>
            </a:r>
          </a:p>
        </p:txBody>
      </p:sp>
    </p:spTree>
    <p:extLst>
      <p:ext uri="{BB962C8B-B14F-4D97-AF65-F5344CB8AC3E}">
        <p14:creationId xmlns:p14="http://schemas.microsoft.com/office/powerpoint/2010/main" val="296661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D8EF-74D5-4829-9219-3B5A18484BB1}"/>
              </a:ext>
            </a:extLst>
          </p:cNvPr>
          <p:cNvSpPr>
            <a:spLocks noGrp="1"/>
          </p:cNvSpPr>
          <p:nvPr>
            <p:ph type="title"/>
          </p:nvPr>
        </p:nvSpPr>
        <p:spPr>
          <a:xfrm>
            <a:off x="838200" y="365125"/>
            <a:ext cx="11193966" cy="1325563"/>
          </a:xfrm>
        </p:spPr>
        <p:txBody>
          <a:bodyPr/>
          <a:lstStyle/>
          <a:p>
            <a:r>
              <a:rPr lang="en-US" dirty="0"/>
              <a:t>A friend or colleague asks how you’re doing…</a:t>
            </a:r>
          </a:p>
        </p:txBody>
      </p:sp>
      <p:sp>
        <p:nvSpPr>
          <p:cNvPr id="3" name="Content Placeholder 2">
            <a:extLst>
              <a:ext uri="{FF2B5EF4-FFF2-40B4-BE49-F238E27FC236}">
                <a16:creationId xmlns:a16="http://schemas.microsoft.com/office/drawing/2014/main" id="{675A15C3-E78D-460A-A779-AC59BFA571DF}"/>
              </a:ext>
            </a:extLst>
          </p:cNvPr>
          <p:cNvSpPr>
            <a:spLocks noGrp="1"/>
          </p:cNvSpPr>
          <p:nvPr>
            <p:ph idx="1"/>
          </p:nvPr>
        </p:nvSpPr>
        <p:spPr>
          <a:xfrm>
            <a:off x="840509" y="1293542"/>
            <a:ext cx="10513291" cy="4883422"/>
          </a:xfrm>
        </p:spPr>
        <p:txBody>
          <a:bodyPr/>
          <a:lstStyle/>
          <a:p>
            <a:pPr marL="0" indent="0">
              <a:buNone/>
            </a:pPr>
            <a:r>
              <a:rPr lang="en-US" dirty="0"/>
              <a:t>How do you respond?</a:t>
            </a:r>
          </a:p>
        </p:txBody>
      </p:sp>
      <p:pic>
        <p:nvPicPr>
          <p:cNvPr id="4" name="Picture 3">
            <a:extLst>
              <a:ext uri="{FF2B5EF4-FFF2-40B4-BE49-F238E27FC236}">
                <a16:creationId xmlns:a16="http://schemas.microsoft.com/office/drawing/2014/main" id="{FDF98D99-E9A6-408D-A1EF-C6AEF8C12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09238" y="1975622"/>
            <a:ext cx="6211231" cy="4658423"/>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9D072C73-3989-42F3-8D3E-5D45EA94D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468" y="1344961"/>
            <a:ext cx="4017691" cy="5356922"/>
          </a:xfrm>
          <a:prstGeom prst="rect">
            <a:avLst/>
          </a:prstGeom>
        </p:spPr>
      </p:pic>
    </p:spTree>
    <p:extLst>
      <p:ext uri="{BB962C8B-B14F-4D97-AF65-F5344CB8AC3E}">
        <p14:creationId xmlns:p14="http://schemas.microsoft.com/office/powerpoint/2010/main" val="31177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D8EF-74D5-4829-9219-3B5A18484BB1}"/>
              </a:ext>
            </a:extLst>
          </p:cNvPr>
          <p:cNvSpPr>
            <a:spLocks noGrp="1"/>
          </p:cNvSpPr>
          <p:nvPr>
            <p:ph type="title"/>
          </p:nvPr>
        </p:nvSpPr>
        <p:spPr>
          <a:xfrm>
            <a:off x="838200" y="365125"/>
            <a:ext cx="11193966" cy="1325563"/>
          </a:xfrm>
        </p:spPr>
        <p:txBody>
          <a:bodyPr/>
          <a:lstStyle/>
          <a:p>
            <a:r>
              <a:rPr lang="en-US" dirty="0"/>
              <a:t>Or… your boss asks?</a:t>
            </a: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C7D89C36-A41D-4EF7-9245-D1AF72030891}"/>
              </a:ext>
            </a:extLst>
          </p:cNvPr>
          <p:cNvPicPr>
            <a:picLocks noChangeAspect="1"/>
          </p:cNvPicPr>
          <p:nvPr/>
        </p:nvPicPr>
        <p:blipFill rotWithShape="1">
          <a:blip r:embed="rId4">
            <a:extLst>
              <a:ext uri="{28A0092B-C50C-407E-A947-70E740481C1C}">
                <a14:useLocalDpi xmlns:a14="http://schemas.microsoft.com/office/drawing/2010/main" val="0"/>
              </a:ext>
            </a:extLst>
          </a:blip>
          <a:srcRect t="29718" r="16906" b="35346"/>
          <a:stretch/>
        </p:blipFill>
        <p:spPr>
          <a:xfrm>
            <a:off x="624469" y="1683833"/>
            <a:ext cx="5942945" cy="2230244"/>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01E8200F-A3EC-4247-8CAF-F64DCAB3F921}"/>
              </a:ext>
            </a:extLst>
          </p:cNvPr>
          <p:cNvPicPr>
            <a:picLocks noChangeAspect="1"/>
          </p:cNvPicPr>
          <p:nvPr/>
        </p:nvPicPr>
        <p:blipFill rotWithShape="1">
          <a:blip r:embed="rId4">
            <a:extLst>
              <a:ext uri="{28A0092B-C50C-407E-A947-70E740481C1C}">
                <a14:useLocalDpi xmlns:a14="http://schemas.microsoft.com/office/drawing/2010/main" val="0"/>
              </a:ext>
            </a:extLst>
          </a:blip>
          <a:srcRect l="23198" t="66992"/>
          <a:stretch/>
        </p:blipFill>
        <p:spPr>
          <a:xfrm>
            <a:off x="1360449" y="4067405"/>
            <a:ext cx="5553308" cy="2130364"/>
          </a:xfrm>
          <a:prstGeom prst="rect">
            <a:avLst/>
          </a:prstGeom>
        </p:spPr>
      </p:pic>
      <p:pic>
        <p:nvPicPr>
          <p:cNvPr id="12" name="Picture 11" descr="Text, application, chat or text message&#10;&#10;Description automatically generated">
            <a:extLst>
              <a:ext uri="{FF2B5EF4-FFF2-40B4-BE49-F238E27FC236}">
                <a16:creationId xmlns:a16="http://schemas.microsoft.com/office/drawing/2014/main" id="{DB8FE030-B5A6-49B3-B976-7297AEF77D9E}"/>
              </a:ext>
            </a:extLst>
          </p:cNvPr>
          <p:cNvPicPr>
            <a:picLocks noChangeAspect="1"/>
          </p:cNvPicPr>
          <p:nvPr/>
        </p:nvPicPr>
        <p:blipFill rotWithShape="1">
          <a:blip r:embed="rId5">
            <a:extLst>
              <a:ext uri="{28A0092B-C50C-407E-A947-70E740481C1C}">
                <a14:useLocalDpi xmlns:a14="http://schemas.microsoft.com/office/drawing/2010/main" val="0"/>
              </a:ext>
            </a:extLst>
          </a:blip>
          <a:srcRect l="22507" t="18374"/>
          <a:stretch/>
        </p:blipFill>
        <p:spPr>
          <a:xfrm>
            <a:off x="7125629" y="189612"/>
            <a:ext cx="4924136" cy="6512271"/>
          </a:xfrm>
          <a:prstGeom prst="rect">
            <a:avLst/>
          </a:prstGeom>
        </p:spPr>
      </p:pic>
    </p:spTree>
    <p:extLst>
      <p:ext uri="{BB962C8B-B14F-4D97-AF65-F5344CB8AC3E}">
        <p14:creationId xmlns:p14="http://schemas.microsoft.com/office/powerpoint/2010/main" val="135088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D8EF-74D5-4829-9219-3B5A18484BB1}"/>
              </a:ext>
            </a:extLst>
          </p:cNvPr>
          <p:cNvSpPr>
            <a:spLocks noGrp="1"/>
          </p:cNvSpPr>
          <p:nvPr>
            <p:ph type="title"/>
          </p:nvPr>
        </p:nvSpPr>
        <p:spPr>
          <a:xfrm>
            <a:off x="838200" y="365125"/>
            <a:ext cx="11193966" cy="1325563"/>
          </a:xfrm>
        </p:spPr>
        <p:txBody>
          <a:bodyPr/>
          <a:lstStyle/>
          <a:p>
            <a:r>
              <a:rPr lang="en-US" dirty="0"/>
              <a:t>Things are often challenging</a:t>
            </a:r>
          </a:p>
        </p:txBody>
      </p:sp>
      <p:pic>
        <p:nvPicPr>
          <p:cNvPr id="8" name="Picture 7" descr="A picture containing indoor&#10;&#10;Description automatically generated">
            <a:extLst>
              <a:ext uri="{FF2B5EF4-FFF2-40B4-BE49-F238E27FC236}">
                <a16:creationId xmlns:a16="http://schemas.microsoft.com/office/drawing/2014/main" id="{62F46F0B-C017-467D-8CFB-441A7FB47CCC}"/>
              </a:ext>
            </a:extLst>
          </p:cNvPr>
          <p:cNvPicPr>
            <a:picLocks noChangeAspect="1"/>
          </p:cNvPicPr>
          <p:nvPr/>
        </p:nvPicPr>
        <p:blipFill rotWithShape="1">
          <a:blip r:embed="rId3">
            <a:extLst>
              <a:ext uri="{28A0092B-C50C-407E-A947-70E740481C1C}">
                <a14:useLocalDpi xmlns:a14="http://schemas.microsoft.com/office/drawing/2010/main" val="0"/>
              </a:ext>
            </a:extLst>
          </a:blip>
          <a:srcRect r="25366"/>
          <a:stretch/>
        </p:blipFill>
        <p:spPr>
          <a:xfrm rot="4294520">
            <a:off x="7720047" y="2228291"/>
            <a:ext cx="3941004" cy="3960322"/>
          </a:xfrm>
          <a:prstGeom prst="rect">
            <a:avLst/>
          </a:prstGeom>
        </p:spPr>
      </p:pic>
      <p:pic>
        <p:nvPicPr>
          <p:cNvPr id="4" name="Picture 3" descr="A picture containing person, wall, indoor&#10;&#10;Description automatically generated">
            <a:extLst>
              <a:ext uri="{FF2B5EF4-FFF2-40B4-BE49-F238E27FC236}">
                <a16:creationId xmlns:a16="http://schemas.microsoft.com/office/drawing/2014/main" id="{57BE7527-457C-FD2F-1FCA-288FF595C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09" y="2188029"/>
            <a:ext cx="6277154" cy="3536130"/>
          </a:xfrm>
          <a:prstGeom prst="rect">
            <a:avLst/>
          </a:prstGeom>
        </p:spPr>
      </p:pic>
    </p:spTree>
    <p:extLst>
      <p:ext uri="{BB962C8B-B14F-4D97-AF65-F5344CB8AC3E}">
        <p14:creationId xmlns:p14="http://schemas.microsoft.com/office/powerpoint/2010/main" val="12134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E13883-3B21-400E-8F6F-EB96C49DD33D}"/>
              </a:ext>
            </a:extLst>
          </p:cNvPr>
          <p:cNvSpPr txBox="1">
            <a:spLocks/>
          </p:cNvSpPr>
          <p:nvPr/>
        </p:nvSpPr>
        <p:spPr>
          <a:xfrm>
            <a:off x="838200" y="188118"/>
            <a:ext cx="10515600" cy="7135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Daphne Richards – President-elect</a:t>
            </a:r>
          </a:p>
        </p:txBody>
      </p:sp>
      <p:pic>
        <p:nvPicPr>
          <p:cNvPr id="2" name="PXL_20210818_164517554">
            <a:hlinkClick r:id="" action="ppaction://media"/>
            <a:extLst>
              <a:ext uri="{FF2B5EF4-FFF2-40B4-BE49-F238E27FC236}">
                <a16:creationId xmlns:a16="http://schemas.microsoft.com/office/drawing/2014/main" id="{2A8A1EAF-B46A-4956-B5FE-D30AD0A222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2573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24828</TotalTime>
  <Words>1144</Words>
  <Application>Microsoft Office PowerPoint</Application>
  <PresentationFormat>Widescreen</PresentationFormat>
  <Paragraphs>168</Paragraphs>
  <Slides>35</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Feeling Overwhelmed?  You’re Not Alone!  An Exploration of the 7 Types of Rest</vt:lpstr>
      <vt:lpstr>PowerPoint Presentation</vt:lpstr>
      <vt:lpstr>PowerPoint Presentation</vt:lpstr>
      <vt:lpstr>PowerPoint Presentation</vt:lpstr>
      <vt:lpstr>It’s only Monday! It’s only Monday! It’s only Monday!</vt:lpstr>
      <vt:lpstr>A friend or colleague asks how you’re doing…</vt:lpstr>
      <vt:lpstr>Or… your boss asks?</vt:lpstr>
      <vt:lpstr>Things are often challenging</vt:lpstr>
      <vt:lpstr>PowerPoint Presentation</vt:lpstr>
      <vt:lpstr>A recent discussion…</vt:lpstr>
      <vt:lpstr>Two weeks later…</vt:lpstr>
      <vt:lpstr>Inspired by Weekly Jones Zone on “energy”</vt:lpstr>
      <vt:lpstr>Getting plenty of sleep but still feel exhausted? Rest is about more than sleep.</vt:lpstr>
      <vt:lpstr>PowerPoint Presentation</vt:lpstr>
      <vt:lpstr>1. Physical Rest</vt:lpstr>
      <vt:lpstr>1. Physical Rest</vt:lpstr>
      <vt:lpstr>1. Physical Rest</vt:lpstr>
      <vt:lpstr>2. Mental Rest</vt:lpstr>
      <vt:lpstr>2. Mental Rest</vt:lpstr>
      <vt:lpstr>PowerPoint Presentation</vt:lpstr>
      <vt:lpstr>PowerPoint Presentation</vt:lpstr>
      <vt:lpstr>PowerPoint Presentation</vt:lpstr>
      <vt:lpstr>PowerPoint Presentation</vt:lpstr>
      <vt:lpstr>5. Emotional Rest</vt:lpstr>
      <vt:lpstr>5. Emotional Rest</vt:lpstr>
      <vt:lpstr>6. Social Rest</vt:lpstr>
      <vt:lpstr>6. Social Rest</vt:lpstr>
      <vt:lpstr>PowerPoint Presentation</vt:lpstr>
      <vt:lpstr>PowerPoint Presentation</vt:lpstr>
      <vt:lpstr>Getting plenty of sleep but still feel exhausted? Rest is about more than sleep.</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Daphne L. Richards</dc:creator>
  <cp:lastModifiedBy>Daphne Richards</cp:lastModifiedBy>
  <cp:revision>179</cp:revision>
  <cp:lastPrinted>2022-02-05T23:50:04Z</cp:lastPrinted>
  <dcterms:created xsi:type="dcterms:W3CDTF">2020-10-07T14:05:01Z</dcterms:created>
  <dcterms:modified xsi:type="dcterms:W3CDTF">2022-08-17T15:28:36Z</dcterms:modified>
</cp:coreProperties>
</file>