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media/image17.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media/image18.jpg" ContentType="image/jpeg"/>
  <Override PartName="/ppt/media/image13.jpg" ContentType="image/jpe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1" r:id="rId10"/>
    <p:sldId id="266" r:id="rId11"/>
    <p:sldId id="269" r:id="rId12"/>
    <p:sldId id="270" r:id="rId13"/>
    <p:sldId id="272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339" r:id="rId22"/>
    <p:sldId id="2348" r:id="rId23"/>
    <p:sldId id="2347" r:id="rId24"/>
    <p:sldId id="2340" r:id="rId25"/>
    <p:sldId id="2341" r:id="rId26"/>
    <p:sldId id="2338" r:id="rId27"/>
    <p:sldId id="2342" r:id="rId28"/>
    <p:sldId id="2343" r:id="rId29"/>
    <p:sldId id="265" r:id="rId30"/>
    <p:sldId id="268" r:id="rId31"/>
    <p:sldId id="2344" r:id="rId32"/>
    <p:sldId id="2345" r:id="rId33"/>
    <p:sldId id="2346" r:id="rId34"/>
    <p:sldId id="262" r:id="rId35"/>
    <p:sldId id="282" r:id="rId36"/>
    <p:sldId id="283" r:id="rId37"/>
    <p:sldId id="284" r:id="rId38"/>
    <p:sldId id="285" r:id="rId39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40" d="100"/>
          <a:sy n="140" d="100"/>
        </p:scale>
        <p:origin x="7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91137-0903-4A6C-9738-D5ADB2BD748B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70479-D784-42DC-81DD-4C25345A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2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70479-D784-42DC-81DD-4C25345AF5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24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a7cfbb4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1a7cfbb4b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1a7cfbb4b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70479-D784-42DC-81DD-4C25345AF5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0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73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10540-D49C-4D5E-91D2-1A817542FC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11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42414" y="304402"/>
            <a:ext cx="6059170" cy="1082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, nature, water, snow&#10;&#10;Description automatically generated">
            <a:extLst>
              <a:ext uri="{FF2B5EF4-FFF2-40B4-BE49-F238E27FC236}">
                <a16:creationId xmlns:a16="http://schemas.microsoft.com/office/drawing/2014/main" id="{8A391EDB-F939-B746-BE39-E1474A0D8B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802F9CD-1988-0E4C-9E8E-886AC39140DB}"/>
              </a:ext>
            </a:extLst>
          </p:cNvPr>
          <p:cNvSpPr/>
          <p:nvPr userDrawn="1"/>
        </p:nvSpPr>
        <p:spPr>
          <a:xfrm>
            <a:off x="235899" y="4826451"/>
            <a:ext cx="1225015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675" b="0" i="0" dirty="0">
                <a:solidFill>
                  <a:schemeClr val="tx1"/>
                </a:solidFill>
                <a:effectLst/>
                <a:latin typeface="+mn-lt"/>
              </a:rPr>
              <a:t>Texas A&amp;M AgriLife Extension</a:t>
            </a:r>
            <a:endParaRPr lang="en-US" sz="675" b="0" i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4A0331-4772-3943-AD65-71C801AB8308}"/>
              </a:ext>
            </a:extLst>
          </p:cNvPr>
          <p:cNvCxnSpPr>
            <a:cxnSpLocks/>
          </p:cNvCxnSpPr>
          <p:nvPr userDrawn="1"/>
        </p:nvCxnSpPr>
        <p:spPr>
          <a:xfrm>
            <a:off x="296401" y="4998264"/>
            <a:ext cx="1164652" cy="1311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1D15AD1-5AD8-BE43-AD64-0DB880D933CF}"/>
              </a:ext>
            </a:extLst>
          </p:cNvPr>
          <p:cNvSpPr/>
          <p:nvPr userDrawn="1"/>
        </p:nvSpPr>
        <p:spPr>
          <a:xfrm>
            <a:off x="7578431" y="4826451"/>
            <a:ext cx="1306768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675" b="0" i="0" dirty="0">
                <a:solidFill>
                  <a:schemeClr val="tx1"/>
                </a:solidFill>
                <a:effectLst/>
                <a:latin typeface="+mn-lt"/>
              </a:rPr>
              <a:t>Texas Rural Leadership Program</a:t>
            </a:r>
            <a:endParaRPr lang="en-US" sz="675" b="0" i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662A3C-58F6-9646-ADDE-B0500E55E692}"/>
              </a:ext>
            </a:extLst>
          </p:cNvPr>
          <p:cNvCxnSpPr>
            <a:cxnSpLocks/>
          </p:cNvCxnSpPr>
          <p:nvPr userDrawn="1"/>
        </p:nvCxnSpPr>
        <p:spPr>
          <a:xfrm>
            <a:off x="7638934" y="4998264"/>
            <a:ext cx="1208666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72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body" idx="1"/>
          </p:nvPr>
        </p:nvSpPr>
        <p:spPr>
          <a:xfrm>
            <a:off x="506809" y="1815471"/>
            <a:ext cx="3139217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2"/>
          </p:nvPr>
        </p:nvSpPr>
        <p:spPr>
          <a:xfrm>
            <a:off x="506809" y="2247668"/>
            <a:ext cx="3139217" cy="247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3"/>
          </p:nvPr>
        </p:nvSpPr>
        <p:spPr>
          <a:xfrm>
            <a:off x="3816287" y="1815471"/>
            <a:ext cx="3139214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/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body" idx="4"/>
          </p:nvPr>
        </p:nvSpPr>
        <p:spPr>
          <a:xfrm>
            <a:off x="3816288" y="2247668"/>
            <a:ext cx="3139213" cy="247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6"/>
          <p:cNvSpPr/>
          <p:nvPr/>
        </p:nvSpPr>
        <p:spPr>
          <a:xfrm>
            <a:off x="-45076" y="-62260"/>
            <a:ext cx="9240591" cy="2404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6" name="Google Shape;26;p26"/>
          <p:cNvCxnSpPr/>
          <p:nvPr/>
        </p:nvCxnSpPr>
        <p:spPr>
          <a:xfrm>
            <a:off x="508001" y="1437217"/>
            <a:ext cx="6447501" cy="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5396" y="299546"/>
            <a:ext cx="856442" cy="315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40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587" y="653919"/>
            <a:ext cx="7516825" cy="177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3970" y="915161"/>
            <a:ext cx="7576058" cy="329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mailto:craig.rotter@ag.tamu.edu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8199" y="1264665"/>
            <a:ext cx="6674484" cy="139446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065" marR="5080" algn="ctr">
              <a:lnSpc>
                <a:spcPct val="89900"/>
              </a:lnSpc>
              <a:spcBef>
                <a:spcPts val="515"/>
              </a:spcBef>
              <a:tabLst>
                <a:tab pos="536575" algn="l"/>
              </a:tabLst>
            </a:pPr>
            <a:r>
              <a:rPr sz="3200" spc="5" dirty="0"/>
              <a:t>This </a:t>
            </a:r>
            <a:r>
              <a:rPr sz="3200" spc="-15" dirty="0"/>
              <a:t>presentation </a:t>
            </a:r>
            <a:r>
              <a:rPr sz="3200" spc="5" dirty="0"/>
              <a:t>is </a:t>
            </a:r>
            <a:r>
              <a:rPr sz="3200" spc="10" dirty="0"/>
              <a:t>the </a:t>
            </a:r>
            <a:r>
              <a:rPr sz="3200" spc="-10" dirty="0"/>
              <a:t>explicit</a:t>
            </a:r>
            <a:r>
              <a:rPr sz="3200" spc="-145" dirty="0"/>
              <a:t> </a:t>
            </a:r>
            <a:r>
              <a:rPr sz="3200" spc="-5" dirty="0"/>
              <a:t>property  </a:t>
            </a:r>
            <a:r>
              <a:rPr sz="3200" spc="10" dirty="0"/>
              <a:t>of	</a:t>
            </a:r>
            <a:r>
              <a:rPr sz="3200" spc="-135" dirty="0"/>
              <a:t>Texas </a:t>
            </a:r>
            <a:r>
              <a:rPr sz="3200" spc="-15" dirty="0"/>
              <a:t>Rural </a:t>
            </a:r>
            <a:r>
              <a:rPr sz="3200" spc="-10" dirty="0"/>
              <a:t>Leadership </a:t>
            </a:r>
            <a:r>
              <a:rPr sz="3200" spc="-25" dirty="0"/>
              <a:t>Program </a:t>
            </a:r>
            <a:r>
              <a:rPr sz="3200" spc="15" dirty="0"/>
              <a:t>and  </a:t>
            </a:r>
            <a:r>
              <a:rPr sz="3200" spc="-135" dirty="0"/>
              <a:t>Texas </a:t>
            </a:r>
            <a:r>
              <a:rPr sz="3200" spc="15" dirty="0"/>
              <a:t>A&amp;M </a:t>
            </a:r>
            <a:r>
              <a:rPr sz="3200" spc="-10" dirty="0"/>
              <a:t>AgriLife </a:t>
            </a:r>
            <a:r>
              <a:rPr sz="3200" spc="5" dirty="0"/>
              <a:t>Extension</a:t>
            </a:r>
            <a:r>
              <a:rPr sz="3200" spc="-75" dirty="0"/>
              <a:t> </a:t>
            </a:r>
            <a:r>
              <a:rPr sz="3200" spc="10" dirty="0"/>
              <a:t>Service.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550922" y="2887344"/>
            <a:ext cx="4257040" cy="550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5080" indent="-100965">
              <a:lnSpc>
                <a:spcPct val="1435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Century"/>
                <a:cs typeface="Century"/>
              </a:rPr>
              <a:t>Permission </a:t>
            </a:r>
            <a:r>
              <a:rPr sz="1200" spc="-10" dirty="0">
                <a:solidFill>
                  <a:srgbClr val="FFFFFF"/>
                </a:solidFill>
                <a:latin typeface="Century"/>
                <a:cs typeface="Century"/>
              </a:rPr>
              <a:t>to </a:t>
            </a:r>
            <a:r>
              <a:rPr sz="1200" spc="-15" dirty="0">
                <a:solidFill>
                  <a:srgbClr val="FFFFFF"/>
                </a:solidFill>
                <a:latin typeface="Century"/>
                <a:cs typeface="Century"/>
              </a:rPr>
              <a:t>copy, share, </a:t>
            </a:r>
            <a:r>
              <a:rPr sz="1200" dirty="0">
                <a:solidFill>
                  <a:srgbClr val="FFFFFF"/>
                </a:solidFill>
                <a:latin typeface="Century"/>
                <a:cs typeface="Century"/>
              </a:rPr>
              <a:t>or </a:t>
            </a:r>
            <a:r>
              <a:rPr sz="1200" spc="-5" dirty="0">
                <a:solidFill>
                  <a:srgbClr val="FFFFFF"/>
                </a:solidFill>
                <a:latin typeface="Century"/>
                <a:cs typeface="Century"/>
              </a:rPr>
              <a:t>use this presentation and/or its  content </a:t>
            </a:r>
            <a:r>
              <a:rPr sz="1200" dirty="0">
                <a:solidFill>
                  <a:srgbClr val="FFFFFF"/>
                </a:solidFill>
                <a:latin typeface="Century"/>
                <a:cs typeface="Century"/>
              </a:rPr>
              <a:t>is </a:t>
            </a:r>
            <a:r>
              <a:rPr sz="1200" spc="-5" dirty="0">
                <a:solidFill>
                  <a:srgbClr val="FFFFFF"/>
                </a:solidFill>
                <a:latin typeface="Century"/>
                <a:cs typeface="Century"/>
              </a:rPr>
              <a:t>strictly prohibited without written</a:t>
            </a:r>
            <a:r>
              <a:rPr sz="1200" spc="-15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entury"/>
                <a:cs typeface="Century"/>
              </a:rPr>
              <a:t>permission.</a:t>
            </a:r>
            <a:endParaRPr sz="1200">
              <a:latin typeface="Century"/>
              <a:cs typeface="Centur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36342" y="2731770"/>
            <a:ext cx="3880485" cy="0"/>
          </a:xfrm>
          <a:custGeom>
            <a:avLst/>
            <a:gdLst/>
            <a:ahLst/>
            <a:cxnLst/>
            <a:rect l="l" t="t" r="r" b="b"/>
            <a:pathLst>
              <a:path w="3880484">
                <a:moveTo>
                  <a:pt x="388010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1F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94176" y="4020311"/>
            <a:ext cx="1752600" cy="644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0128" y="309372"/>
            <a:ext cx="2523744" cy="713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795" y="796290"/>
            <a:ext cx="667765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97785" algn="l"/>
              </a:tabLst>
            </a:pPr>
            <a:r>
              <a:rPr sz="2700" u="heavy" spc="-67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u="heavy" spc="-5" dirty="0">
                <a:uFill>
                  <a:solidFill>
                    <a:srgbClr val="FFFFFF"/>
                  </a:solidFill>
                </a:uFill>
                <a:latin typeface="Franklin Gothic Medium"/>
                <a:cs typeface="Franklin Gothic Medium"/>
              </a:rPr>
              <a:t>Why </a:t>
            </a:r>
            <a:r>
              <a:rPr sz="2700" u="heavy" dirty="0">
                <a:uFill>
                  <a:solidFill>
                    <a:srgbClr val="FFFFFF"/>
                  </a:solidFill>
                </a:uFill>
                <a:latin typeface="Franklin Gothic Medium"/>
                <a:cs typeface="Franklin Gothic Medium"/>
              </a:rPr>
              <a:t>do</a:t>
            </a:r>
            <a:r>
              <a:rPr sz="2700" u="heavy" spc="-5" dirty="0">
                <a:uFill>
                  <a:solidFill>
                    <a:srgbClr val="FFFFFF"/>
                  </a:solidFill>
                </a:uFill>
                <a:latin typeface="Franklin Gothic Medium"/>
                <a:cs typeface="Franklin Gothic Medium"/>
              </a:rPr>
              <a:t> “WHERE	</a:t>
            </a:r>
            <a:r>
              <a:rPr sz="2700" u="heavy" dirty="0">
                <a:uFill>
                  <a:solidFill>
                    <a:srgbClr val="FFFFFF"/>
                  </a:solidFill>
                </a:uFill>
                <a:latin typeface="Franklin Gothic Medium"/>
                <a:cs typeface="Franklin Gothic Medium"/>
              </a:rPr>
              <a:t>and </a:t>
            </a:r>
            <a:r>
              <a:rPr sz="2700" u="heavy" spc="-5" dirty="0">
                <a:uFill>
                  <a:solidFill>
                    <a:srgbClr val="FFFFFF"/>
                  </a:solidFill>
                </a:uFill>
                <a:latin typeface="Franklin Gothic Medium"/>
                <a:cs typeface="Franklin Gothic Medium"/>
              </a:rPr>
              <a:t>HOW WE </a:t>
            </a:r>
            <a:r>
              <a:rPr sz="2700" u="heavy" dirty="0">
                <a:uFill>
                  <a:solidFill>
                    <a:srgbClr val="FFFFFF"/>
                  </a:solidFill>
                </a:uFill>
                <a:latin typeface="Franklin Gothic Medium"/>
                <a:cs typeface="Franklin Gothic Medium"/>
              </a:rPr>
              <a:t>LIVE”</a:t>
            </a:r>
            <a:r>
              <a:rPr sz="2700" u="heavy" spc="-70" dirty="0">
                <a:uFill>
                  <a:solidFill>
                    <a:srgbClr val="FFFFFF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2700" u="heavy" dirty="0">
                <a:uFill>
                  <a:solidFill>
                    <a:srgbClr val="FFFFFF"/>
                  </a:solidFill>
                </a:uFill>
                <a:latin typeface="Franklin Gothic Medium"/>
                <a:cs typeface="Franklin Gothic Medium"/>
              </a:rPr>
              <a:t>matter?</a:t>
            </a:r>
            <a:endParaRPr sz="27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8631" y="1623821"/>
            <a:ext cx="5428615" cy="2551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har char="►"/>
              <a:tabLst>
                <a:tab pos="296545" algn="l"/>
              </a:tabLst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Adds to one’s personal</a:t>
            </a:r>
            <a:r>
              <a:rPr sz="1800" spc="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identities</a:t>
            </a:r>
            <a:endParaRPr sz="18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Franklin Gothic Medium"/>
              <a:buChar char="►"/>
            </a:pPr>
            <a:endParaRPr sz="1900" dirty="0">
              <a:latin typeface="Franklin Gothic Medium"/>
              <a:cs typeface="Franklin Gothic Medium"/>
            </a:endParaRPr>
          </a:p>
          <a:p>
            <a:pPr marL="295910" indent="-283845">
              <a:lnSpc>
                <a:spcPct val="100000"/>
              </a:lnSpc>
              <a:buChar char="►"/>
              <a:tabLst>
                <a:tab pos="296545" algn="l"/>
              </a:tabLst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Shapes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views and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perspectives</a:t>
            </a:r>
            <a:endParaRPr sz="18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Franklin Gothic Medium"/>
              <a:buChar char="►"/>
            </a:pPr>
            <a:endParaRPr sz="1900" dirty="0">
              <a:latin typeface="Franklin Gothic Medium"/>
              <a:cs typeface="Franklin Gothic Medium"/>
            </a:endParaRPr>
          </a:p>
          <a:p>
            <a:pPr marL="295910" indent="-283845">
              <a:lnSpc>
                <a:spcPct val="100000"/>
              </a:lnSpc>
              <a:buChar char="►"/>
              <a:tabLst>
                <a:tab pos="296545" algn="l"/>
              </a:tabLst>
            </a:pP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May be a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determinant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physical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mental</a:t>
            </a:r>
            <a:r>
              <a:rPr sz="18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health</a:t>
            </a:r>
            <a:endParaRPr sz="18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Franklin Gothic Medium"/>
              <a:buChar char="►"/>
            </a:pPr>
            <a:endParaRPr sz="1900" dirty="0">
              <a:latin typeface="Franklin Gothic Medium"/>
              <a:cs typeface="Franklin Gothic Medium"/>
            </a:endParaRPr>
          </a:p>
          <a:p>
            <a:pPr marL="295910" indent="-283845">
              <a:lnSpc>
                <a:spcPct val="100000"/>
              </a:lnSpc>
              <a:buChar char="►"/>
              <a:tabLst>
                <a:tab pos="296545" algn="l"/>
              </a:tabLst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Factors into access to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resources</a:t>
            </a:r>
            <a:endParaRPr lang="en-US" sz="1800" spc="-5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  <a:p>
            <a:pPr marL="295910" indent="-283845">
              <a:lnSpc>
                <a:spcPct val="100000"/>
              </a:lnSpc>
              <a:buChar char="►"/>
              <a:tabLst>
                <a:tab pos="296545" algn="l"/>
              </a:tabLst>
            </a:pPr>
            <a:endParaRPr lang="en-US" spc="-5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  <a:p>
            <a:pPr marL="295910" indent="-283845">
              <a:lnSpc>
                <a:spcPct val="100000"/>
              </a:lnSpc>
              <a:buChar char="►"/>
              <a:tabLst>
                <a:tab pos="296545" algn="l"/>
              </a:tabLst>
            </a:pPr>
            <a:r>
              <a:rPr lang="en-US"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Helps define our communities</a:t>
            </a:r>
            <a:endParaRPr sz="1800" dirty="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" y="4375403"/>
            <a:ext cx="1682495" cy="768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23228" y="4394708"/>
            <a:ext cx="25019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Let’s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do a quick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reflection.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Graphic 5" descr="User Network">
            <a:extLst>
              <a:ext uri="{FF2B5EF4-FFF2-40B4-BE49-F238E27FC236}">
                <a16:creationId xmlns:a16="http://schemas.microsoft.com/office/drawing/2014/main" id="{7D809919-B739-A73F-4E18-2CD6198BB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19833">
            <a:off x="4070024" y="1396547"/>
            <a:ext cx="1307712" cy="1307712"/>
          </a:xfrm>
          <a:prstGeom prst="rect">
            <a:avLst/>
          </a:prstGeom>
        </p:spPr>
      </p:pic>
      <p:pic>
        <p:nvPicPr>
          <p:cNvPr id="7" name="Graphic 6" descr="User Network">
            <a:extLst>
              <a:ext uri="{FF2B5EF4-FFF2-40B4-BE49-F238E27FC236}">
                <a16:creationId xmlns:a16="http://schemas.microsoft.com/office/drawing/2014/main" id="{04E2EF24-991D-3210-C77D-4EB9245AF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19833">
            <a:off x="4193990" y="2876919"/>
            <a:ext cx="1307712" cy="13077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795" y="544448"/>
            <a:ext cx="7498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Factors to consider about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LIFE across communities and us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(whoever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we</a:t>
            </a:r>
            <a:r>
              <a:rPr sz="18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are):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795" y="1038605"/>
            <a:ext cx="106045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5061" y="1038605"/>
            <a:ext cx="7183120" cy="202818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396875">
              <a:lnSpc>
                <a:spcPts val="1939"/>
              </a:lnSpc>
              <a:spcBef>
                <a:spcPts val="345"/>
              </a:spcBef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Populations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social structures (exposure through size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density) 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Economy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(what will be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sustainable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careers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over the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next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12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years) 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Institutions (which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 we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trust,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with which do we</a:t>
            </a:r>
            <a:r>
              <a:rPr sz="1800" spc="-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identify)</a:t>
            </a:r>
            <a:endParaRPr sz="1800">
              <a:latin typeface="Franklin Gothic Medium"/>
              <a:cs typeface="Franklin Gothic Medium"/>
            </a:endParaRPr>
          </a:p>
          <a:p>
            <a:pPr marL="12700" marR="1079500">
              <a:lnSpc>
                <a:spcPts val="1939"/>
              </a:lnSpc>
              <a:spcBef>
                <a:spcPts val="15"/>
              </a:spcBef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Socio-cultural (personal identity; technology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use) 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Infrastructure (technology,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upon what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structures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 we rely)  Imagery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(how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we are perceived; how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are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our places</a:t>
            </a:r>
            <a:r>
              <a:rPr sz="18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perceived)</a:t>
            </a:r>
            <a:endParaRPr sz="18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939"/>
              </a:lnSpc>
              <a:spcBef>
                <a:spcPts val="15"/>
              </a:spcBef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Beliefs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about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self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others (a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realignment of what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matters; how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see  self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others;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who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matters to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us; who does</a:t>
            </a:r>
            <a:r>
              <a:rPr sz="18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not)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795" y="3261105"/>
            <a:ext cx="7122159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Start thinking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about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INTERDEPENDENCE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 a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deeper,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reflective</a:t>
            </a:r>
            <a:r>
              <a:rPr sz="1800" spc="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way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ts val="2050"/>
              </a:lnSpc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(Our existence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 a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collective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our own </a:t>
            </a: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existence/time on this</a:t>
            </a:r>
            <a:r>
              <a:rPr sz="18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planet)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" y="4375403"/>
            <a:ext cx="1682495" cy="768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795" y="762762"/>
            <a:ext cx="794067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Franklin Gothic Medium"/>
                <a:cs typeface="Franklin Gothic Medium"/>
              </a:rPr>
              <a:t>Perhaps we are</a:t>
            </a:r>
            <a:r>
              <a:rPr sz="2300" dirty="0">
                <a:uFill>
                  <a:solidFill>
                    <a:srgbClr val="FFFFFF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2300" u="heavy" dirty="0">
                <a:uFill>
                  <a:solidFill>
                    <a:srgbClr val="FFFFFF"/>
                  </a:solidFill>
                </a:uFill>
                <a:latin typeface="Franklin Gothic Medium"/>
                <a:cs typeface="Franklin Gothic Medium"/>
              </a:rPr>
              <a:t>now chasing</a:t>
            </a:r>
            <a:r>
              <a:rPr sz="2300" dirty="0">
                <a:uFill>
                  <a:solidFill>
                    <a:srgbClr val="FFFFFF"/>
                  </a:solidFill>
                </a:uFill>
                <a:latin typeface="Franklin Gothic Medium"/>
                <a:cs typeface="Franklin Gothic Medium"/>
              </a:rPr>
              <a:t> “</a:t>
            </a:r>
            <a:r>
              <a:rPr sz="2300" u="heavy" dirty="0">
                <a:uFill>
                  <a:solidFill>
                    <a:srgbClr val="FFFFFF"/>
                  </a:solidFill>
                </a:uFill>
                <a:latin typeface="Franklin Gothic Medium"/>
                <a:cs typeface="Franklin Gothic Medium"/>
              </a:rPr>
              <a:t>COMMUNITY</a:t>
            </a:r>
            <a:r>
              <a:rPr sz="2300" dirty="0">
                <a:uFill>
                  <a:solidFill>
                    <a:srgbClr val="FFFFFF"/>
                  </a:solidFill>
                </a:uFill>
                <a:latin typeface="Franklin Gothic Medium"/>
                <a:cs typeface="Franklin Gothic Medium"/>
              </a:rPr>
              <a:t>”</a:t>
            </a:r>
            <a:r>
              <a:rPr sz="2300" dirty="0">
                <a:latin typeface="Franklin Gothic Medium"/>
                <a:cs typeface="Franklin Gothic Medium"/>
              </a:rPr>
              <a:t> over anything</a:t>
            </a:r>
            <a:r>
              <a:rPr sz="2300" spc="-185" dirty="0">
                <a:latin typeface="Franklin Gothic Medium"/>
                <a:cs typeface="Franklin Gothic Medium"/>
              </a:rPr>
              <a:t> </a:t>
            </a:r>
            <a:r>
              <a:rPr sz="2300" spc="-5" dirty="0">
                <a:latin typeface="Franklin Gothic Medium"/>
                <a:cs typeface="Franklin Gothic Medium"/>
              </a:rPr>
              <a:t>else?</a:t>
            </a:r>
            <a:endParaRPr sz="23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795" y="1393697"/>
            <a:ext cx="154178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Community:</a:t>
            </a:r>
            <a:endParaRPr sz="23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3448" y="2114550"/>
            <a:ext cx="6195569" cy="1782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indent="-236854">
              <a:lnSpc>
                <a:spcPct val="100000"/>
              </a:lnSpc>
              <a:spcBef>
                <a:spcPts val="100"/>
              </a:spcBef>
              <a:buChar char="►"/>
              <a:tabLst>
                <a:tab pos="249554" algn="l"/>
              </a:tabLst>
            </a:pPr>
            <a:r>
              <a:rPr sz="2000" b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Adds to </a:t>
            </a:r>
            <a:r>
              <a:rPr sz="2000" b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one’s </a:t>
            </a:r>
            <a:r>
              <a:rPr sz="2000" b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personal</a:t>
            </a:r>
            <a:r>
              <a:rPr sz="2000" b="1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identities</a:t>
            </a:r>
            <a:endParaRPr sz="2000" b="1" dirty="0">
              <a:latin typeface="Franklin Gothic Medium"/>
              <a:cs typeface="Franklin Gothic Medium"/>
            </a:endParaRPr>
          </a:p>
          <a:p>
            <a:pPr marL="248920" indent="-236854">
              <a:lnSpc>
                <a:spcPct val="100000"/>
              </a:lnSpc>
              <a:spcBef>
                <a:spcPts val="1440"/>
              </a:spcBef>
              <a:buChar char="►"/>
              <a:tabLst>
                <a:tab pos="249554" algn="l"/>
              </a:tabLst>
            </a:pPr>
            <a:r>
              <a:rPr sz="2000" b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Shapes views and</a:t>
            </a:r>
            <a:r>
              <a:rPr sz="2000" b="1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perspectives</a:t>
            </a:r>
            <a:endParaRPr sz="2000" b="1" dirty="0">
              <a:latin typeface="Franklin Gothic Medium"/>
              <a:cs typeface="Franklin Gothic Medium"/>
            </a:endParaRPr>
          </a:p>
          <a:p>
            <a:pPr marL="248920" indent="-236854">
              <a:lnSpc>
                <a:spcPct val="100000"/>
              </a:lnSpc>
              <a:spcBef>
                <a:spcPts val="1440"/>
              </a:spcBef>
              <a:buChar char="►"/>
              <a:tabLst>
                <a:tab pos="249554" algn="l"/>
              </a:tabLst>
            </a:pPr>
            <a:r>
              <a:rPr sz="2000" b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May </a:t>
            </a:r>
            <a:r>
              <a:rPr sz="2000" b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be </a:t>
            </a:r>
            <a:r>
              <a:rPr sz="2000" b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 </a:t>
            </a:r>
            <a:r>
              <a:rPr sz="2000" b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determinant </a:t>
            </a:r>
            <a:r>
              <a:rPr sz="2000" b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2000" b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physical </a:t>
            </a:r>
            <a:r>
              <a:rPr sz="2000" b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</a:t>
            </a:r>
            <a:r>
              <a:rPr sz="2000" b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mental</a:t>
            </a:r>
            <a:r>
              <a:rPr sz="2000" b="1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b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health</a:t>
            </a:r>
            <a:endParaRPr sz="2000" b="1" dirty="0">
              <a:latin typeface="Franklin Gothic Medium"/>
              <a:cs typeface="Franklin Gothic Medium"/>
            </a:endParaRPr>
          </a:p>
          <a:p>
            <a:pPr marL="248920" indent="-236854">
              <a:lnSpc>
                <a:spcPct val="100000"/>
              </a:lnSpc>
              <a:spcBef>
                <a:spcPts val="1440"/>
              </a:spcBef>
              <a:buChar char="►"/>
              <a:tabLst>
                <a:tab pos="249554" algn="l"/>
              </a:tabLst>
            </a:pPr>
            <a:r>
              <a:rPr sz="2000" b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Factors </a:t>
            </a:r>
            <a:r>
              <a:rPr sz="2000" b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into </a:t>
            </a:r>
            <a:r>
              <a:rPr sz="2000" b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access to</a:t>
            </a:r>
            <a:r>
              <a:rPr sz="2000" b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resources</a:t>
            </a:r>
            <a:endParaRPr sz="2000" b="1" dirty="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" y="4375403"/>
            <a:ext cx="1682495" cy="768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Graphic 5" descr="User Network">
            <a:extLst>
              <a:ext uri="{FF2B5EF4-FFF2-40B4-BE49-F238E27FC236}">
                <a16:creationId xmlns:a16="http://schemas.microsoft.com/office/drawing/2014/main" id="{14282139-431C-694D-F7D5-4635B885E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0600" y="224266"/>
            <a:ext cx="568232" cy="5682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361950"/>
            <a:ext cx="8001000" cy="37221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cs typeface="Franklin Gothic Medium"/>
              </a:rPr>
              <a:t>Activity</a:t>
            </a:r>
            <a:r>
              <a:rPr lang="en-US" sz="2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cs typeface="Franklin Gothic Medium"/>
              </a:rPr>
              <a:t>: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With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what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communities do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you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personally </a:t>
            </a: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identify?  </a:t>
            </a:r>
            <a:br>
              <a:rPr lang="en-US"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</a:br>
            <a:br>
              <a:rPr lang="en-US"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</a:b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5 Types of</a:t>
            </a:r>
            <a:r>
              <a:rPr sz="24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Community:</a:t>
            </a:r>
            <a:endParaRPr sz="2400" dirty="0">
              <a:latin typeface="Franklin Gothic Medium"/>
              <a:cs typeface="Franklin Gothic Medium"/>
            </a:endParaRPr>
          </a:p>
          <a:p>
            <a:pPr marL="469900" indent="-457834">
              <a:lnSpc>
                <a:spcPts val="1835"/>
              </a:lnSpc>
              <a:spcBef>
                <a:spcPts val="122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Place</a:t>
            </a:r>
            <a:br>
              <a:rPr lang="en-US"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</a:br>
            <a:endParaRPr sz="2400" dirty="0">
              <a:latin typeface="Franklin Gothic Medium"/>
              <a:cs typeface="Franklin Gothic Medium"/>
            </a:endParaRPr>
          </a:p>
          <a:p>
            <a:pPr marL="469900" indent="-457834">
              <a:lnSpc>
                <a:spcPts val="163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Interest</a:t>
            </a:r>
            <a:br>
              <a:rPr lang="en-US"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</a:br>
            <a:endParaRPr sz="2400" dirty="0">
              <a:latin typeface="Franklin Gothic Medium"/>
              <a:cs typeface="Franklin Gothic Medium"/>
            </a:endParaRPr>
          </a:p>
          <a:p>
            <a:pPr marL="469900" indent="-457834">
              <a:lnSpc>
                <a:spcPts val="163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Action</a:t>
            </a:r>
            <a:br>
              <a:rPr lang="en-US"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</a:br>
            <a:endParaRPr sz="2400" dirty="0">
              <a:latin typeface="Franklin Gothic Medium"/>
              <a:cs typeface="Franklin Gothic Medium"/>
            </a:endParaRPr>
          </a:p>
          <a:p>
            <a:pPr marL="469900" indent="-457834">
              <a:lnSpc>
                <a:spcPts val="163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Practice</a:t>
            </a:r>
            <a:br>
              <a:rPr lang="en-US"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</a:br>
            <a:endParaRPr sz="2400" dirty="0">
              <a:latin typeface="Franklin Gothic Medium"/>
              <a:cs typeface="Franklin Gothic Medium"/>
            </a:endParaRPr>
          </a:p>
          <a:p>
            <a:pPr marL="469900" indent="-457834">
              <a:lnSpc>
                <a:spcPts val="1835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Circumstance</a:t>
            </a:r>
            <a:endParaRPr sz="24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Let’s quickly go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through</a:t>
            </a:r>
            <a:r>
              <a:rPr sz="24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eac</a:t>
            </a:r>
            <a:r>
              <a:rPr lang="en-US" sz="24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h.</a:t>
            </a:r>
            <a:endParaRPr sz="24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" y="4375403"/>
            <a:ext cx="1682495" cy="768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871085"/>
          </a:xfrm>
          <a:custGeom>
            <a:avLst/>
            <a:gdLst/>
            <a:ahLst/>
            <a:cxnLst/>
            <a:rect l="l" t="t" r="r" b="b"/>
            <a:pathLst>
              <a:path w="9144000" h="4871085">
                <a:moveTo>
                  <a:pt x="0" y="4870698"/>
                </a:moveTo>
                <a:lnTo>
                  <a:pt x="9144000" y="4870698"/>
                </a:lnTo>
                <a:lnTo>
                  <a:pt x="9144000" y="0"/>
                </a:lnTo>
                <a:lnTo>
                  <a:pt x="0" y="0"/>
                </a:lnTo>
                <a:lnTo>
                  <a:pt x="0" y="4870698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43049"/>
            <a:ext cx="9144000" cy="635"/>
          </a:xfrm>
          <a:custGeom>
            <a:avLst/>
            <a:gdLst/>
            <a:ahLst/>
            <a:cxnLst/>
            <a:rect l="l" t="t" r="r" b="b"/>
            <a:pathLst>
              <a:path w="9144000" h="635">
                <a:moveTo>
                  <a:pt x="0" y="450"/>
                </a:moveTo>
                <a:lnTo>
                  <a:pt x="9144000" y="450"/>
                </a:lnTo>
                <a:lnTo>
                  <a:pt x="9144000" y="0"/>
                </a:lnTo>
                <a:lnTo>
                  <a:pt x="0" y="0"/>
                </a:lnTo>
                <a:lnTo>
                  <a:pt x="0" y="45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870697"/>
            <a:ext cx="9144000" cy="272415"/>
          </a:xfrm>
          <a:custGeom>
            <a:avLst/>
            <a:gdLst/>
            <a:ahLst/>
            <a:cxnLst/>
            <a:rect l="l" t="t" r="r" b="b"/>
            <a:pathLst>
              <a:path w="9144000" h="272414">
                <a:moveTo>
                  <a:pt x="0" y="272351"/>
                </a:moveTo>
                <a:lnTo>
                  <a:pt x="9144000" y="272351"/>
                </a:lnTo>
                <a:lnTo>
                  <a:pt x="9144000" y="0"/>
                </a:lnTo>
                <a:lnTo>
                  <a:pt x="0" y="0"/>
                </a:lnTo>
                <a:lnTo>
                  <a:pt x="0" y="272351"/>
                </a:lnTo>
                <a:close/>
              </a:path>
            </a:pathLst>
          </a:custGeom>
          <a:solidFill>
            <a:srgbClr val="5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811" y="3774947"/>
            <a:ext cx="9124315" cy="11125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5730" rIns="0" bIns="0" rtlCol="0">
            <a:spAutoFit/>
          </a:bodyPr>
          <a:lstStyle/>
          <a:p>
            <a:pPr marL="859155">
              <a:lnSpc>
                <a:spcPct val="100000"/>
              </a:lnSpc>
              <a:spcBef>
                <a:spcPts val="990"/>
              </a:spcBef>
            </a:pPr>
            <a:r>
              <a:rPr sz="1800" spc="-10" dirty="0">
                <a:latin typeface="Calibri"/>
                <a:cs typeface="Calibri"/>
              </a:rPr>
              <a:t>Attitude: </a:t>
            </a:r>
            <a:r>
              <a:rPr sz="1800" spc="-15" dirty="0">
                <a:latin typeface="Calibri"/>
                <a:cs typeface="Calibri"/>
              </a:rPr>
              <a:t>Personal </a:t>
            </a:r>
            <a:r>
              <a:rPr sz="1800" spc="-5" dirty="0">
                <a:latin typeface="Calibri"/>
                <a:cs typeface="Calibri"/>
              </a:rPr>
              <a:t>leadership is important. Community </a:t>
            </a:r>
            <a:r>
              <a:rPr sz="1800" spc="-10" dirty="0">
                <a:latin typeface="Calibri"/>
                <a:cs typeface="Calibri"/>
              </a:rPr>
              <a:t>members can </a:t>
            </a:r>
            <a:r>
              <a:rPr sz="1800" spc="-15" dirty="0">
                <a:latin typeface="Calibri"/>
                <a:cs typeface="Calibri"/>
              </a:rPr>
              <a:t>step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up</a:t>
            </a:r>
            <a:endParaRPr sz="1800">
              <a:latin typeface="Calibri"/>
              <a:cs typeface="Calibri"/>
            </a:endParaRPr>
          </a:p>
          <a:p>
            <a:pPr marL="859155" marR="69469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perform </a:t>
            </a:r>
            <a:r>
              <a:rPr sz="1800" spc="-5" dirty="0">
                <a:latin typeface="Calibri"/>
                <a:cs typeface="Calibri"/>
              </a:rPr>
              <a:t>leadership </a:t>
            </a:r>
            <a:r>
              <a:rPr sz="1800" spc="-10" dirty="0">
                <a:latin typeface="Calibri"/>
                <a:cs typeface="Calibri"/>
              </a:rPr>
              <a:t>at </a:t>
            </a:r>
            <a:r>
              <a:rPr sz="1800" spc="-15" dirty="0">
                <a:latin typeface="Calibri"/>
                <a:cs typeface="Calibri"/>
              </a:rPr>
              <a:t>any </a:t>
            </a:r>
            <a:r>
              <a:rPr sz="1800" spc="-5" dirty="0">
                <a:latin typeface="Calibri"/>
                <a:cs typeface="Calibri"/>
              </a:rPr>
              <a:t>given time. </a:t>
            </a:r>
            <a:r>
              <a:rPr sz="1800" spc="-50" dirty="0">
                <a:latin typeface="Calibri"/>
                <a:cs typeface="Calibri"/>
              </a:rPr>
              <a:t>You </a:t>
            </a:r>
            <a:r>
              <a:rPr sz="1800" dirty="0">
                <a:latin typeface="Calibri"/>
                <a:cs typeface="Calibri"/>
              </a:rPr>
              <a:t>do </a:t>
            </a:r>
            <a:r>
              <a:rPr sz="1800" spc="-5" dirty="0">
                <a:latin typeface="Calibri"/>
                <a:cs typeface="Calibri"/>
              </a:rPr>
              <a:t>not </a:t>
            </a:r>
            <a:r>
              <a:rPr sz="1800" spc="-10" dirty="0">
                <a:latin typeface="Calibri"/>
                <a:cs typeface="Calibri"/>
              </a:rPr>
              <a:t>have to </a:t>
            </a:r>
            <a:r>
              <a:rPr sz="1800" spc="-5" dirty="0">
                <a:latin typeface="Calibri"/>
                <a:cs typeface="Calibri"/>
              </a:rPr>
              <a:t>be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leader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be 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 leader who </a:t>
            </a:r>
            <a:r>
              <a:rPr sz="1800" spc="-5" dirty="0">
                <a:latin typeface="Calibri"/>
                <a:cs typeface="Calibri"/>
              </a:rPr>
              <a:t>brings positive change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makes </a:t>
            </a:r>
            <a:r>
              <a:rPr sz="1800" dirty="0">
                <a:latin typeface="Calibri"/>
                <a:cs typeface="Calibri"/>
              </a:rPr>
              <a:t>changes </a:t>
            </a:r>
            <a:r>
              <a:rPr sz="1800" spc="-10" dirty="0">
                <a:latin typeface="Calibri"/>
                <a:cs typeface="Calibri"/>
              </a:rPr>
              <a:t>beyond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status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29600" y="77723"/>
            <a:ext cx="794003" cy="306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7387" y="105917"/>
            <a:ext cx="692975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entury"/>
                <a:cs typeface="Century"/>
              </a:rPr>
              <a:t>Every community </a:t>
            </a:r>
            <a:r>
              <a:rPr sz="2800" spc="-5" dirty="0">
                <a:latin typeface="Century"/>
                <a:cs typeface="Century"/>
              </a:rPr>
              <a:t>has leadership needs.  </a:t>
            </a:r>
            <a:r>
              <a:rPr sz="2800" spc="-10" dirty="0">
                <a:latin typeface="Century"/>
                <a:cs typeface="Century"/>
              </a:rPr>
              <a:t>Relationships </a:t>
            </a:r>
            <a:r>
              <a:rPr sz="2800" spc="-5" dirty="0">
                <a:latin typeface="Century"/>
                <a:cs typeface="Century"/>
              </a:rPr>
              <a:t>differ based upon needs  </a:t>
            </a:r>
            <a:r>
              <a:rPr sz="2800" spc="-10" dirty="0">
                <a:latin typeface="Century"/>
                <a:cs typeface="Century"/>
              </a:rPr>
              <a:t>and </a:t>
            </a:r>
            <a:r>
              <a:rPr sz="2800" spc="-5" dirty="0">
                <a:latin typeface="Century"/>
                <a:cs typeface="Century"/>
              </a:rPr>
              <a:t>how our needs </a:t>
            </a:r>
            <a:r>
              <a:rPr sz="2800" spc="-10" dirty="0">
                <a:latin typeface="Century"/>
                <a:cs typeface="Century"/>
              </a:rPr>
              <a:t>are being met </a:t>
            </a:r>
            <a:r>
              <a:rPr sz="2800" spc="-5" dirty="0">
                <a:latin typeface="Century"/>
                <a:cs typeface="Century"/>
              </a:rPr>
              <a:t>by the  communities </a:t>
            </a:r>
            <a:r>
              <a:rPr sz="2800" spc="-10" dirty="0">
                <a:latin typeface="Century"/>
                <a:cs typeface="Century"/>
              </a:rPr>
              <a:t>with which </a:t>
            </a:r>
            <a:r>
              <a:rPr sz="2800" spc="-5" dirty="0">
                <a:latin typeface="Century"/>
                <a:cs typeface="Century"/>
              </a:rPr>
              <a:t>we most</a:t>
            </a:r>
            <a:r>
              <a:rPr sz="2800" spc="80" dirty="0">
                <a:latin typeface="Century"/>
                <a:cs typeface="Century"/>
              </a:rPr>
              <a:t> </a:t>
            </a:r>
            <a:r>
              <a:rPr sz="2800" spc="-45" dirty="0">
                <a:latin typeface="Century"/>
                <a:cs typeface="Century"/>
              </a:rPr>
              <a:t>identify.</a:t>
            </a:r>
            <a:endParaRPr sz="2800">
              <a:latin typeface="Century"/>
              <a:cs typeface="Centur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7387" y="2240025"/>
            <a:ext cx="75914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entury"/>
                <a:cs typeface="Century"/>
              </a:rPr>
              <a:t>How do </a:t>
            </a:r>
            <a:r>
              <a:rPr lang="en-US" sz="2800" spc="-5" dirty="0">
                <a:solidFill>
                  <a:srgbClr val="FFFFFF"/>
                </a:solidFill>
                <a:latin typeface="Century"/>
                <a:cs typeface="Century"/>
              </a:rPr>
              <a:t>local </a:t>
            </a:r>
            <a:r>
              <a:rPr sz="2800" spc="-10" dirty="0">
                <a:solidFill>
                  <a:srgbClr val="FFFFFF"/>
                </a:solidFill>
                <a:latin typeface="Century"/>
                <a:cs typeface="Century"/>
              </a:rPr>
              <a:t>amenities </a:t>
            </a:r>
            <a:r>
              <a:rPr sz="2800" spc="-5" dirty="0">
                <a:solidFill>
                  <a:srgbClr val="FFFFFF"/>
                </a:solidFill>
                <a:latin typeface="Century"/>
                <a:cs typeface="Century"/>
              </a:rPr>
              <a:t>(what work </a:t>
            </a:r>
            <a:r>
              <a:rPr sz="2800" spc="-10" dirty="0">
                <a:solidFill>
                  <a:srgbClr val="FFFFFF"/>
                </a:solidFill>
                <a:latin typeface="Century"/>
                <a:cs typeface="Century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Century"/>
                <a:cs typeface="Century"/>
              </a:rPr>
              <a:t>social  places </a:t>
            </a:r>
            <a:r>
              <a:rPr sz="2800" dirty="0">
                <a:solidFill>
                  <a:srgbClr val="FFFFFF"/>
                </a:solidFill>
                <a:latin typeface="Century"/>
                <a:cs typeface="Century"/>
              </a:rPr>
              <a:t>offer) </a:t>
            </a:r>
            <a:r>
              <a:rPr sz="2800" spc="-5" dirty="0">
                <a:solidFill>
                  <a:srgbClr val="FFFFFF"/>
                </a:solidFill>
                <a:latin typeface="Century"/>
                <a:cs typeface="Century"/>
              </a:rPr>
              <a:t>play a role in </a:t>
            </a:r>
            <a:r>
              <a:rPr sz="2800" spc="-10" dirty="0">
                <a:solidFill>
                  <a:srgbClr val="FFFFFF"/>
                </a:solidFill>
                <a:latin typeface="Century"/>
                <a:cs typeface="Century"/>
              </a:rPr>
              <a:t>personal </a:t>
            </a:r>
            <a:r>
              <a:rPr sz="2800" spc="-5" dirty="0">
                <a:solidFill>
                  <a:srgbClr val="FFFFFF"/>
                </a:solidFill>
                <a:latin typeface="Century"/>
                <a:cs typeface="Century"/>
              </a:rPr>
              <a:t>leadership  needs being defined </a:t>
            </a:r>
            <a:r>
              <a:rPr sz="2800" spc="-10" dirty="0">
                <a:solidFill>
                  <a:srgbClr val="FFFFFF"/>
                </a:solidFill>
                <a:latin typeface="Century"/>
                <a:cs typeface="Century"/>
              </a:rPr>
              <a:t>and</a:t>
            </a:r>
            <a:r>
              <a:rPr sz="2800" spc="5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entury"/>
                <a:cs typeface="Century"/>
              </a:rPr>
              <a:t>met?</a:t>
            </a:r>
            <a:endParaRPr sz="28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3350" y="1710385"/>
            <a:ext cx="626427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latin typeface="Franklin Gothic Medium"/>
                <a:cs typeface="Franklin Gothic Medium"/>
              </a:rPr>
              <a:t>Possibly shifting values </a:t>
            </a:r>
            <a:r>
              <a:rPr sz="2700" dirty="0">
                <a:latin typeface="Franklin Gothic Medium"/>
                <a:cs typeface="Franklin Gothic Medium"/>
              </a:rPr>
              <a:t>and what is</a:t>
            </a:r>
            <a:r>
              <a:rPr sz="2700" spc="-40" dirty="0">
                <a:latin typeface="Franklin Gothic Medium"/>
                <a:cs typeface="Franklin Gothic Medium"/>
              </a:rPr>
              <a:t> </a:t>
            </a:r>
            <a:r>
              <a:rPr sz="2700" spc="-5" dirty="0">
                <a:latin typeface="Franklin Gothic Medium"/>
                <a:cs typeface="Franklin Gothic Medium"/>
              </a:rPr>
              <a:t>valued</a:t>
            </a:r>
            <a:endParaRPr sz="27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" y="4375403"/>
            <a:ext cx="1682495" cy="768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795" y="346328"/>
            <a:ext cx="538861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Franklin Gothic Medium"/>
                <a:cs typeface="Franklin Gothic Medium"/>
              </a:rPr>
              <a:t>Shift </a:t>
            </a:r>
            <a:r>
              <a:rPr sz="2300" spc="5" dirty="0">
                <a:latin typeface="Franklin Gothic Medium"/>
                <a:cs typeface="Franklin Gothic Medium"/>
              </a:rPr>
              <a:t>in </a:t>
            </a:r>
            <a:r>
              <a:rPr sz="2300" dirty="0">
                <a:latin typeface="Franklin Gothic Medium"/>
                <a:cs typeface="Franklin Gothic Medium"/>
              </a:rPr>
              <a:t>values/what </a:t>
            </a:r>
            <a:r>
              <a:rPr sz="2300" spc="5" dirty="0">
                <a:latin typeface="Franklin Gothic Medium"/>
                <a:cs typeface="Franklin Gothic Medium"/>
              </a:rPr>
              <a:t>is valued may</a:t>
            </a:r>
            <a:r>
              <a:rPr sz="2300" spc="-190" dirty="0">
                <a:latin typeface="Franklin Gothic Medium"/>
                <a:cs typeface="Franklin Gothic Medium"/>
              </a:rPr>
              <a:t> </a:t>
            </a:r>
            <a:r>
              <a:rPr sz="2300" dirty="0">
                <a:latin typeface="Franklin Gothic Medium"/>
                <a:cs typeface="Franklin Gothic Medium"/>
              </a:rPr>
              <a:t>include:</a:t>
            </a:r>
            <a:endParaRPr sz="23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794" y="846581"/>
            <a:ext cx="7398005" cy="3141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173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Flexibility</a:t>
            </a:r>
            <a:endParaRPr sz="16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ts val="15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Control</a:t>
            </a:r>
            <a:endParaRPr sz="16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ts val="15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Autonomy</a:t>
            </a:r>
            <a:endParaRPr sz="16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ts val="15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Freedom</a:t>
            </a:r>
            <a:endParaRPr sz="16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ts val="15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New</a:t>
            </a:r>
            <a:r>
              <a:rPr sz="16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skills/experiences</a:t>
            </a:r>
            <a:endParaRPr sz="16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ts val="15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Priorities</a:t>
            </a:r>
            <a:r>
              <a:rPr sz="16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(family?)</a:t>
            </a:r>
            <a:endParaRPr sz="16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ts val="15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Trust</a:t>
            </a:r>
            <a:endParaRPr sz="16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ts val="15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Safety/security</a:t>
            </a:r>
            <a:endParaRPr sz="16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ts val="15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Less </a:t>
            </a:r>
            <a:r>
              <a:rPr sz="16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patience </a:t>
            </a: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6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“what </a:t>
            </a: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no longer</a:t>
            </a:r>
            <a:r>
              <a:rPr sz="1600" spc="-1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matters”</a:t>
            </a:r>
            <a:endParaRPr sz="16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ts val="15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Reflection</a:t>
            </a:r>
            <a:r>
              <a:rPr sz="16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time</a:t>
            </a:r>
            <a:endParaRPr sz="16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ts val="15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Structure </a:t>
            </a:r>
            <a:r>
              <a:rPr sz="16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is </a:t>
            </a: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being</a:t>
            </a:r>
            <a:r>
              <a:rPr sz="1600" spc="-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redefined</a:t>
            </a:r>
            <a:endParaRPr sz="16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ts val="15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Health </a:t>
            </a:r>
            <a:r>
              <a:rPr sz="16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6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well-being</a:t>
            </a:r>
            <a:endParaRPr lang="en-US" sz="1600" spc="-5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  <a:p>
            <a:pPr marL="355600" indent="-342900">
              <a:lnSpc>
                <a:spcPts val="15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6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Personal identity and recognizing the value of others’ identities more and more</a:t>
            </a:r>
            <a:endParaRPr sz="16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ts val="15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 </a:t>
            </a: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new spirit (opportunity to </a:t>
            </a:r>
            <a:r>
              <a:rPr sz="16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institute </a:t>
            </a: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change, like never</a:t>
            </a:r>
            <a:r>
              <a:rPr sz="1600" spc="-1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before)</a:t>
            </a:r>
            <a:endParaRPr sz="16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ts val="15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Positive</a:t>
            </a:r>
            <a:r>
              <a:rPr sz="16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impact/meaning</a:t>
            </a:r>
            <a:endParaRPr sz="1600" dirty="0">
              <a:latin typeface="Franklin Gothic Medium"/>
              <a:cs typeface="Franklin Gothic Medium"/>
            </a:endParaRPr>
          </a:p>
          <a:p>
            <a:pPr marL="355600" indent="-342900">
              <a:lnSpc>
                <a:spcPts val="17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“MY” </a:t>
            </a: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or “OUR” </a:t>
            </a:r>
            <a:r>
              <a:rPr sz="16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communities </a:t>
            </a:r>
            <a:r>
              <a:rPr sz="16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(with an elevated</a:t>
            </a:r>
            <a:r>
              <a:rPr sz="1600" spc="-1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“WE-NESS”)</a:t>
            </a:r>
            <a:endParaRPr sz="1600" dirty="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" y="4375403"/>
            <a:ext cx="1682495" cy="768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871085"/>
          </a:xfrm>
          <a:custGeom>
            <a:avLst/>
            <a:gdLst/>
            <a:ahLst/>
            <a:cxnLst/>
            <a:rect l="l" t="t" r="r" b="b"/>
            <a:pathLst>
              <a:path w="9144000" h="4871085">
                <a:moveTo>
                  <a:pt x="0" y="4870698"/>
                </a:moveTo>
                <a:lnTo>
                  <a:pt x="9144000" y="4870698"/>
                </a:lnTo>
                <a:lnTo>
                  <a:pt x="9144000" y="0"/>
                </a:lnTo>
                <a:lnTo>
                  <a:pt x="0" y="0"/>
                </a:lnTo>
                <a:lnTo>
                  <a:pt x="0" y="4870698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43049"/>
            <a:ext cx="9144000" cy="635"/>
          </a:xfrm>
          <a:custGeom>
            <a:avLst/>
            <a:gdLst/>
            <a:ahLst/>
            <a:cxnLst/>
            <a:rect l="l" t="t" r="r" b="b"/>
            <a:pathLst>
              <a:path w="9144000" h="635">
                <a:moveTo>
                  <a:pt x="0" y="450"/>
                </a:moveTo>
                <a:lnTo>
                  <a:pt x="9144000" y="450"/>
                </a:lnTo>
                <a:lnTo>
                  <a:pt x="9144000" y="0"/>
                </a:lnTo>
                <a:lnTo>
                  <a:pt x="0" y="0"/>
                </a:lnTo>
                <a:lnTo>
                  <a:pt x="0" y="45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870697"/>
            <a:ext cx="9144000" cy="272415"/>
          </a:xfrm>
          <a:custGeom>
            <a:avLst/>
            <a:gdLst/>
            <a:ahLst/>
            <a:cxnLst/>
            <a:rect l="l" t="t" r="r" b="b"/>
            <a:pathLst>
              <a:path w="9144000" h="272414">
                <a:moveTo>
                  <a:pt x="0" y="272351"/>
                </a:moveTo>
                <a:lnTo>
                  <a:pt x="9144000" y="272351"/>
                </a:lnTo>
                <a:lnTo>
                  <a:pt x="9144000" y="0"/>
                </a:lnTo>
                <a:lnTo>
                  <a:pt x="0" y="0"/>
                </a:lnTo>
                <a:lnTo>
                  <a:pt x="0" y="272351"/>
                </a:lnTo>
                <a:close/>
              </a:path>
            </a:pathLst>
          </a:custGeom>
          <a:solidFill>
            <a:srgbClr val="5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811" y="3774947"/>
            <a:ext cx="9124315" cy="915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3820" rIns="0" bIns="0" rtlCol="0">
            <a:spAutoFit/>
          </a:bodyPr>
          <a:lstStyle/>
          <a:p>
            <a:pPr marL="223520" marR="336550" algn="just">
              <a:lnSpc>
                <a:spcPct val="100000"/>
              </a:lnSpc>
              <a:spcBef>
                <a:spcPts val="660"/>
              </a:spcBef>
            </a:pPr>
            <a:r>
              <a:rPr sz="1800" spc="-10" dirty="0">
                <a:latin typeface="Calibri"/>
                <a:cs typeface="Calibri"/>
              </a:rPr>
              <a:t>Attitude: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realignment</a:t>
            </a:r>
            <a:r>
              <a:rPr sz="1800" spc="-5" dirty="0">
                <a:latin typeface="Calibri"/>
                <a:cs typeface="Calibri"/>
              </a:rPr>
              <a:t> of </a:t>
            </a:r>
            <a:r>
              <a:rPr sz="1800" spc="-10" dirty="0">
                <a:latin typeface="Calibri"/>
                <a:cs typeface="Calibri"/>
              </a:rPr>
              <a:t>environment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exposure to others </a:t>
            </a:r>
            <a:r>
              <a:rPr sz="1800" spc="-15" dirty="0">
                <a:latin typeface="Calibri"/>
                <a:cs typeface="Calibri"/>
              </a:rPr>
              <a:t>may </a:t>
            </a:r>
            <a:r>
              <a:rPr sz="1800" spc="-5" dirty="0">
                <a:latin typeface="Calibri"/>
                <a:cs typeface="Calibri"/>
              </a:rPr>
              <a:t>increasingly be </a:t>
            </a:r>
            <a:r>
              <a:rPr sz="1800" spc="-10" dirty="0">
                <a:latin typeface="Calibri"/>
                <a:cs typeface="Calibri"/>
              </a:rPr>
              <a:t>defined  </a:t>
            </a:r>
            <a:r>
              <a:rPr sz="1800" spc="-5" dirty="0">
                <a:latin typeface="Calibri"/>
                <a:cs typeface="Calibri"/>
              </a:rPr>
              <a:t>by shifting our </a:t>
            </a:r>
            <a:r>
              <a:rPr sz="1800" spc="-10" dirty="0">
                <a:latin typeface="Calibri"/>
                <a:cs typeface="Calibri"/>
              </a:rPr>
              <a:t>personal </a:t>
            </a:r>
            <a:r>
              <a:rPr sz="1800" spc="-5" dirty="0">
                <a:latin typeface="Calibri"/>
                <a:cs typeface="Calibri"/>
              </a:rPr>
              <a:t>value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aligning “what </a:t>
            </a:r>
            <a:r>
              <a:rPr sz="1800" spc="-10" dirty="0">
                <a:latin typeface="Calibri"/>
                <a:cs typeface="Calibri"/>
              </a:rPr>
              <a:t>we </a:t>
            </a:r>
            <a:r>
              <a:rPr sz="1800" spc="-5" dirty="0">
                <a:latin typeface="Calibri"/>
                <a:cs typeface="Calibri"/>
              </a:rPr>
              <a:t>do” and “how </a:t>
            </a:r>
            <a:r>
              <a:rPr sz="1800" spc="-10" dirty="0">
                <a:latin typeface="Calibri"/>
                <a:cs typeface="Calibri"/>
              </a:rPr>
              <a:t>we </a:t>
            </a:r>
            <a:r>
              <a:rPr sz="1800" spc="-5" dirty="0">
                <a:latin typeface="Calibri"/>
                <a:cs typeface="Calibri"/>
              </a:rPr>
              <a:t>spend our time” with 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10" dirty="0">
                <a:latin typeface="Calibri"/>
                <a:cs typeface="Calibri"/>
              </a:rPr>
              <a:t>energized </a:t>
            </a:r>
            <a:r>
              <a:rPr sz="1800" spc="-5" dirty="0">
                <a:latin typeface="Calibri"/>
                <a:cs typeface="Calibri"/>
              </a:rPr>
              <a:t>found/named set of </a:t>
            </a:r>
            <a:r>
              <a:rPr sz="1800" spc="-10" dirty="0">
                <a:latin typeface="Calibri"/>
                <a:cs typeface="Calibri"/>
              </a:rPr>
              <a:t>personal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values.</a:t>
            </a:r>
            <a:r>
              <a:rPr lang="en-US" sz="1800" spc="-5" dirty="0">
                <a:latin typeface="Calibri"/>
                <a:cs typeface="Calibri"/>
              </a:rPr>
              <a:t> We are in a GREAT REALIGNMENT.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29600" y="77723"/>
            <a:ext cx="794003" cy="306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6800" y="151742"/>
            <a:ext cx="671195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entury"/>
                <a:cs typeface="Century"/>
              </a:rPr>
              <a:t>What </a:t>
            </a:r>
            <a:r>
              <a:rPr sz="2800" spc="-10" dirty="0">
                <a:latin typeface="Century"/>
                <a:cs typeface="Century"/>
              </a:rPr>
              <a:t>are </a:t>
            </a:r>
            <a:r>
              <a:rPr sz="2800" spc="-5" dirty="0">
                <a:latin typeface="Century"/>
                <a:cs typeface="Century"/>
              </a:rPr>
              <a:t>our perspectives on differences  we </a:t>
            </a:r>
            <a:r>
              <a:rPr sz="2800" spc="-10" dirty="0">
                <a:latin typeface="Century"/>
                <a:cs typeface="Century"/>
              </a:rPr>
              <a:t>make and </a:t>
            </a:r>
            <a:r>
              <a:rPr sz="2800" spc="-5" dirty="0">
                <a:latin typeface="Century"/>
                <a:cs typeface="Century"/>
              </a:rPr>
              <a:t>what living in different  communities</a:t>
            </a:r>
            <a:r>
              <a:rPr lang="en-US" sz="2800" spc="-5" dirty="0">
                <a:latin typeface="Century"/>
                <a:cs typeface="Century"/>
              </a:rPr>
              <a:t> (think about the 5 types)</a:t>
            </a:r>
            <a:r>
              <a:rPr sz="2800" spc="-5" dirty="0">
                <a:latin typeface="Century"/>
                <a:cs typeface="Century"/>
              </a:rPr>
              <a:t> </a:t>
            </a:r>
            <a:r>
              <a:rPr sz="2800" spc="-10" dirty="0">
                <a:latin typeface="Century"/>
                <a:cs typeface="Century"/>
              </a:rPr>
              <a:t>brings </a:t>
            </a:r>
            <a:r>
              <a:rPr sz="2800" spc="-5" dirty="0">
                <a:latin typeface="Century"/>
                <a:cs typeface="Century"/>
              </a:rPr>
              <a:t>to </a:t>
            </a:r>
            <a:r>
              <a:rPr sz="2800" u="heavy" spc="-5" dirty="0">
                <a:uFill>
                  <a:solidFill>
                    <a:srgbClr val="FFFFFF"/>
                  </a:solidFill>
                </a:uFill>
                <a:latin typeface="Century"/>
                <a:cs typeface="Century"/>
              </a:rPr>
              <a:t>ALL</a:t>
            </a:r>
            <a:r>
              <a:rPr sz="2800" spc="-5" dirty="0">
                <a:latin typeface="Century"/>
                <a:cs typeface="Century"/>
              </a:rPr>
              <a:t> our lives</a:t>
            </a:r>
            <a:r>
              <a:rPr sz="2800" spc="-145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?</a:t>
            </a:r>
            <a:endParaRPr sz="2800" dirty="0">
              <a:latin typeface="Century"/>
              <a:cs typeface="Century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783971" y="851343"/>
            <a:ext cx="7576058" cy="3296285"/>
          </a:xfrm>
          <a:prstGeom prst="rect">
            <a:avLst/>
          </a:prstGeom>
        </p:spPr>
        <p:txBody>
          <a:bodyPr vert="horz" wrap="square" lIns="0" tIns="1329309" rIns="0" bIns="0" rtlCol="0">
            <a:spAutoFit/>
          </a:bodyPr>
          <a:lstStyle/>
          <a:p>
            <a:pPr marL="297815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entury"/>
                <a:cs typeface="Century"/>
              </a:rPr>
              <a:t>What </a:t>
            </a:r>
            <a:r>
              <a:rPr sz="2800" spc="-10" dirty="0">
                <a:latin typeface="Century"/>
                <a:cs typeface="Century"/>
              </a:rPr>
              <a:t>are </a:t>
            </a:r>
            <a:r>
              <a:rPr sz="2800" spc="-5" dirty="0">
                <a:latin typeface="Century"/>
                <a:cs typeface="Century"/>
              </a:rPr>
              <a:t>we looking </a:t>
            </a:r>
            <a:r>
              <a:rPr sz="2800" dirty="0">
                <a:latin typeface="Century"/>
                <a:cs typeface="Century"/>
              </a:rPr>
              <a:t>for </a:t>
            </a:r>
            <a:r>
              <a:rPr sz="2800" spc="-5" dirty="0">
                <a:latin typeface="Century"/>
                <a:cs typeface="Century"/>
              </a:rPr>
              <a:t>in </a:t>
            </a:r>
            <a:r>
              <a:rPr sz="2800" spc="-10" dirty="0">
                <a:latin typeface="Century"/>
                <a:cs typeface="Century"/>
              </a:rPr>
              <a:t>the </a:t>
            </a:r>
            <a:r>
              <a:rPr sz="2800" spc="-5" dirty="0">
                <a:latin typeface="Century"/>
                <a:cs typeface="Century"/>
              </a:rPr>
              <a:t>days </a:t>
            </a:r>
            <a:r>
              <a:rPr sz="2800" spc="-10" dirty="0">
                <a:latin typeface="Century"/>
                <a:cs typeface="Century"/>
              </a:rPr>
              <a:t>ahead  that </a:t>
            </a:r>
            <a:r>
              <a:rPr sz="2800" spc="-5" dirty="0">
                <a:latin typeface="Century"/>
                <a:cs typeface="Century"/>
              </a:rPr>
              <a:t>is memorable, compelling, relatable,  </a:t>
            </a:r>
            <a:r>
              <a:rPr sz="2800" spc="-10" dirty="0">
                <a:latin typeface="Century"/>
                <a:cs typeface="Century"/>
              </a:rPr>
              <a:t>and</a:t>
            </a:r>
            <a:r>
              <a:rPr sz="2800" spc="10" dirty="0">
                <a:latin typeface="Century"/>
                <a:cs typeface="Century"/>
              </a:rPr>
              <a:t> </a:t>
            </a:r>
            <a:r>
              <a:rPr sz="2800" spc="-5" dirty="0">
                <a:latin typeface="Century"/>
                <a:cs typeface="Century"/>
              </a:rPr>
              <a:t>matters?</a:t>
            </a:r>
            <a:endParaRPr sz="2800" dirty="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283" y="192404"/>
            <a:ext cx="7112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entury"/>
                <a:cs typeface="Century"/>
              </a:rPr>
              <a:t>What </a:t>
            </a:r>
            <a:r>
              <a:rPr sz="2200" spc="-10" dirty="0">
                <a:latin typeface="Century"/>
                <a:cs typeface="Century"/>
              </a:rPr>
              <a:t>are </a:t>
            </a:r>
            <a:r>
              <a:rPr sz="2200" spc="-5" dirty="0">
                <a:latin typeface="Century"/>
                <a:cs typeface="Century"/>
              </a:rPr>
              <a:t>we </a:t>
            </a:r>
            <a:r>
              <a:rPr sz="2200" dirty="0">
                <a:latin typeface="Century"/>
                <a:cs typeface="Century"/>
              </a:rPr>
              <a:t>looking for as </a:t>
            </a:r>
            <a:r>
              <a:rPr sz="2200" spc="-5" dirty="0">
                <a:latin typeface="Century"/>
                <a:cs typeface="Century"/>
              </a:rPr>
              <a:t>possible community</a:t>
            </a:r>
            <a:r>
              <a:rPr sz="2200" dirty="0">
                <a:latin typeface="Century"/>
                <a:cs typeface="Century"/>
              </a:rPr>
              <a:t> issues?</a:t>
            </a:r>
            <a:endParaRPr sz="2200">
              <a:latin typeface="Century"/>
              <a:cs typeface="Century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9790" indent="-25781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0425" algn="l"/>
                <a:tab pos="861060" algn="l"/>
              </a:tabLst>
            </a:pPr>
            <a:r>
              <a:rPr spc="-5" dirty="0"/>
              <a:t>Precision nutrition associated </a:t>
            </a:r>
            <a:r>
              <a:rPr dirty="0"/>
              <a:t>with</a:t>
            </a:r>
            <a:r>
              <a:rPr spc="-65" dirty="0"/>
              <a:t> </a:t>
            </a:r>
            <a:r>
              <a:rPr spc="-5" dirty="0"/>
              <a:t>agriculture</a:t>
            </a:r>
          </a:p>
          <a:p>
            <a:pPr marL="859790" indent="-257810">
              <a:lnSpc>
                <a:spcPct val="100000"/>
              </a:lnSpc>
              <a:buFont typeface="Arial"/>
              <a:buChar char="•"/>
              <a:tabLst>
                <a:tab pos="860425" algn="l"/>
                <a:tab pos="861060" algn="l"/>
              </a:tabLst>
            </a:pPr>
            <a:r>
              <a:rPr spc="-10" dirty="0"/>
              <a:t>Economic </a:t>
            </a:r>
            <a:r>
              <a:rPr spc="-5" dirty="0"/>
              <a:t>develop </a:t>
            </a:r>
            <a:r>
              <a:rPr spc="-10" dirty="0"/>
              <a:t>related </a:t>
            </a:r>
            <a:r>
              <a:rPr spc="-5" dirty="0"/>
              <a:t>to natural</a:t>
            </a:r>
            <a:r>
              <a:rPr spc="-85" dirty="0"/>
              <a:t> </a:t>
            </a:r>
            <a:r>
              <a:rPr spc="-5" dirty="0"/>
              <a:t>resources</a:t>
            </a:r>
          </a:p>
          <a:p>
            <a:pPr marL="859790" marR="5080" indent="-257810">
              <a:lnSpc>
                <a:spcPct val="100000"/>
              </a:lnSpc>
              <a:buFont typeface="Arial"/>
              <a:buChar char="•"/>
              <a:tabLst>
                <a:tab pos="860425" algn="l"/>
                <a:tab pos="861060" algn="l"/>
              </a:tabLst>
            </a:pPr>
            <a:r>
              <a:rPr spc="-25" dirty="0"/>
              <a:t>Youth </a:t>
            </a:r>
            <a:r>
              <a:rPr spc="-5" dirty="0"/>
              <a:t>education through </a:t>
            </a:r>
            <a:r>
              <a:rPr spc="-10" dirty="0"/>
              <a:t>STEAM </a:t>
            </a:r>
            <a:r>
              <a:rPr dirty="0"/>
              <a:t>(science, </a:t>
            </a:r>
            <a:r>
              <a:rPr spc="-15" dirty="0"/>
              <a:t>technology, </a:t>
            </a:r>
            <a:r>
              <a:rPr dirty="0"/>
              <a:t>engineering, </a:t>
            </a:r>
            <a:r>
              <a:rPr spc="-5" dirty="0"/>
              <a:t>agriculture,  </a:t>
            </a:r>
            <a:r>
              <a:rPr dirty="0"/>
              <a:t>and</a:t>
            </a:r>
            <a:r>
              <a:rPr spc="-30" dirty="0"/>
              <a:t> </a:t>
            </a:r>
            <a:r>
              <a:rPr spc="-5" dirty="0"/>
              <a:t>mathematics</a:t>
            </a:r>
          </a:p>
          <a:p>
            <a:pPr marL="859790" indent="-257810">
              <a:lnSpc>
                <a:spcPct val="100000"/>
              </a:lnSpc>
              <a:buFont typeface="Arial"/>
              <a:buChar char="•"/>
              <a:tabLst>
                <a:tab pos="860425" algn="l"/>
                <a:tab pos="861060" algn="l"/>
              </a:tabLst>
            </a:pPr>
            <a:r>
              <a:rPr spc="-5" dirty="0"/>
              <a:t>ONE community </a:t>
            </a:r>
            <a:r>
              <a:rPr dirty="0"/>
              <a:t>as a </a:t>
            </a:r>
            <a:r>
              <a:rPr spc="-5" dirty="0"/>
              <a:t>communications</a:t>
            </a:r>
            <a:r>
              <a:rPr spc="-110" dirty="0"/>
              <a:t> </a:t>
            </a:r>
            <a:r>
              <a:rPr spc="-10" dirty="0"/>
              <a:t>starter</a:t>
            </a:r>
          </a:p>
          <a:p>
            <a:pPr marL="859790" indent="-257810">
              <a:lnSpc>
                <a:spcPct val="100000"/>
              </a:lnSpc>
              <a:buFont typeface="Arial"/>
              <a:buChar char="•"/>
              <a:tabLst>
                <a:tab pos="860425" algn="l"/>
                <a:tab pos="861060" algn="l"/>
              </a:tabLst>
            </a:pPr>
            <a:r>
              <a:rPr spc="-5" dirty="0"/>
              <a:t>Exploring </a:t>
            </a:r>
            <a:r>
              <a:rPr dirty="0"/>
              <a:t>the </a:t>
            </a:r>
            <a:r>
              <a:rPr spc="-5" dirty="0"/>
              <a:t>histories </a:t>
            </a:r>
            <a:r>
              <a:rPr dirty="0"/>
              <a:t>not</a:t>
            </a:r>
            <a:r>
              <a:rPr spc="-100" dirty="0"/>
              <a:t> </a:t>
            </a:r>
            <a:r>
              <a:rPr spc="-5" dirty="0"/>
              <a:t>shared</a:t>
            </a:r>
          </a:p>
          <a:p>
            <a:pPr marL="859790" indent="-257810">
              <a:lnSpc>
                <a:spcPct val="100000"/>
              </a:lnSpc>
              <a:buFont typeface="Arial"/>
              <a:buChar char="•"/>
              <a:tabLst>
                <a:tab pos="860425" algn="l"/>
                <a:tab pos="861060" algn="l"/>
              </a:tabLst>
            </a:pPr>
            <a:r>
              <a:rPr dirty="0"/>
              <a:t>Identifying </a:t>
            </a:r>
            <a:r>
              <a:rPr spc="-5" dirty="0"/>
              <a:t>sustained </a:t>
            </a:r>
            <a:r>
              <a:rPr dirty="0"/>
              <a:t>activity in </a:t>
            </a:r>
            <a:r>
              <a:rPr spc="-10" dirty="0"/>
              <a:t>what’s </a:t>
            </a:r>
            <a:r>
              <a:rPr dirty="0"/>
              <a:t>needed in the decade</a:t>
            </a:r>
            <a:r>
              <a:rPr spc="-235" dirty="0"/>
              <a:t> </a:t>
            </a:r>
            <a:r>
              <a:rPr lang="en-US" spc="-235" dirty="0"/>
              <a:t> </a:t>
            </a:r>
            <a:r>
              <a:rPr dirty="0"/>
              <a:t>ahead</a:t>
            </a:r>
          </a:p>
          <a:p>
            <a:pPr marL="859790" indent="-257810">
              <a:lnSpc>
                <a:spcPct val="100000"/>
              </a:lnSpc>
              <a:buFont typeface="Arial"/>
              <a:buChar char="•"/>
              <a:tabLst>
                <a:tab pos="860425" algn="l"/>
                <a:tab pos="861060" algn="l"/>
              </a:tabLst>
            </a:pPr>
            <a:r>
              <a:rPr dirty="0"/>
              <a:t>Land </a:t>
            </a:r>
            <a:r>
              <a:rPr spc="-5" dirty="0"/>
              <a:t>ownership (heirs property) </a:t>
            </a:r>
            <a:r>
              <a:rPr dirty="0"/>
              <a:t>and </a:t>
            </a:r>
            <a:r>
              <a:rPr spc="-10" dirty="0"/>
              <a:t>fragmentation </a:t>
            </a:r>
            <a:r>
              <a:rPr dirty="0"/>
              <a:t>of land (divided</a:t>
            </a:r>
            <a:r>
              <a:rPr spc="-215" dirty="0"/>
              <a:t> </a:t>
            </a:r>
            <a:r>
              <a:rPr spc="-5" dirty="0"/>
              <a:t>up)</a:t>
            </a:r>
          </a:p>
          <a:p>
            <a:pPr marL="859790" indent="-257810">
              <a:lnSpc>
                <a:spcPct val="100000"/>
              </a:lnSpc>
              <a:buFont typeface="Arial"/>
              <a:buChar char="•"/>
              <a:tabLst>
                <a:tab pos="860425" algn="l"/>
                <a:tab pos="861060" algn="l"/>
              </a:tabLst>
            </a:pPr>
            <a:r>
              <a:rPr spc="-5" dirty="0"/>
              <a:t>Underutilized </a:t>
            </a:r>
            <a:r>
              <a:rPr dirty="0"/>
              <a:t>and </a:t>
            </a:r>
            <a:r>
              <a:rPr spc="-10" dirty="0"/>
              <a:t>cared </a:t>
            </a:r>
            <a:r>
              <a:rPr spc="-15" dirty="0"/>
              <a:t>for </a:t>
            </a:r>
            <a:r>
              <a:rPr spc="-5" dirty="0"/>
              <a:t>capitals</a:t>
            </a:r>
            <a:r>
              <a:rPr spc="-80" dirty="0"/>
              <a:t> </a:t>
            </a:r>
            <a:r>
              <a:rPr spc="-5" dirty="0"/>
              <a:t>(assets)</a:t>
            </a:r>
          </a:p>
          <a:p>
            <a:pPr marL="907415" indent="-3048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07415" algn="l"/>
                <a:tab pos="908050" algn="l"/>
              </a:tabLst>
            </a:pPr>
            <a:r>
              <a:rPr spc="5" dirty="0"/>
              <a:t>“Who </a:t>
            </a:r>
            <a:r>
              <a:rPr spc="-10" dirty="0"/>
              <a:t>Are</a:t>
            </a:r>
            <a:r>
              <a:rPr spc="-55" dirty="0"/>
              <a:t> </a:t>
            </a:r>
            <a:r>
              <a:rPr spc="-15" dirty="0"/>
              <a:t>We”?</a:t>
            </a:r>
          </a:p>
          <a:p>
            <a:pPr marL="859790" indent="-257810">
              <a:lnSpc>
                <a:spcPct val="100000"/>
              </a:lnSpc>
              <a:buFont typeface="Arial"/>
              <a:buChar char="•"/>
              <a:tabLst>
                <a:tab pos="860425" algn="l"/>
                <a:tab pos="861060" algn="l"/>
              </a:tabLst>
            </a:pPr>
            <a:r>
              <a:rPr spc="-5" dirty="0"/>
              <a:t>The </a:t>
            </a:r>
            <a:r>
              <a:rPr dirty="0"/>
              <a:t>new </a:t>
            </a:r>
            <a:r>
              <a:rPr spc="-10" dirty="0"/>
              <a:t>face </a:t>
            </a:r>
            <a:r>
              <a:rPr dirty="0"/>
              <a:t>of </a:t>
            </a:r>
            <a:r>
              <a:rPr spc="-10" dirty="0"/>
              <a:t>creative </a:t>
            </a:r>
            <a:r>
              <a:rPr spc="-5" dirty="0"/>
              <a:t>partnerships (internal </a:t>
            </a:r>
            <a:r>
              <a:rPr dirty="0"/>
              <a:t>and</a:t>
            </a:r>
            <a:r>
              <a:rPr spc="-105" dirty="0"/>
              <a:t> </a:t>
            </a:r>
            <a:r>
              <a:rPr spc="-5" dirty="0"/>
              <a:t>external)</a:t>
            </a:r>
          </a:p>
          <a:p>
            <a:pPr marL="859790" indent="-257810">
              <a:lnSpc>
                <a:spcPct val="100000"/>
              </a:lnSpc>
              <a:buFont typeface="Arial"/>
              <a:buChar char="•"/>
              <a:tabLst>
                <a:tab pos="860425" algn="l"/>
                <a:tab pos="861060" algn="l"/>
              </a:tabLst>
            </a:pPr>
            <a:r>
              <a:rPr dirty="0"/>
              <a:t>Naming the </a:t>
            </a:r>
            <a:r>
              <a:rPr spc="-5" dirty="0"/>
              <a:t>values </a:t>
            </a:r>
            <a:r>
              <a:rPr dirty="0"/>
              <a:t>of </a:t>
            </a:r>
            <a:r>
              <a:rPr spc="-5" dirty="0"/>
              <a:t>communities to </a:t>
            </a:r>
            <a:r>
              <a:rPr dirty="0"/>
              <a:t>which </a:t>
            </a:r>
            <a:r>
              <a:rPr spc="-5" dirty="0"/>
              <a:t>we </a:t>
            </a:r>
            <a:r>
              <a:rPr spc="-10" dirty="0"/>
              <a:t>feel </a:t>
            </a:r>
            <a:r>
              <a:rPr spc="-5" dirty="0"/>
              <a:t>we</a:t>
            </a:r>
            <a:r>
              <a:rPr spc="-160" dirty="0"/>
              <a:t> </a:t>
            </a:r>
            <a:r>
              <a:rPr dirty="0"/>
              <a:t>belong.</a:t>
            </a:r>
          </a:p>
          <a:p>
            <a:pPr marL="859790" indent="-257810">
              <a:lnSpc>
                <a:spcPct val="100000"/>
              </a:lnSpc>
              <a:buFont typeface="Arial"/>
              <a:buChar char="•"/>
              <a:tabLst>
                <a:tab pos="860425" algn="l"/>
                <a:tab pos="861060" algn="l"/>
              </a:tabLst>
            </a:pPr>
            <a:r>
              <a:rPr spc="-5" dirty="0"/>
              <a:t>Envisioning </a:t>
            </a:r>
            <a:r>
              <a:rPr dirty="0"/>
              <a:t>10 </a:t>
            </a:r>
            <a:r>
              <a:rPr spc="-15" dirty="0"/>
              <a:t>years </a:t>
            </a:r>
            <a:r>
              <a:rPr spc="-10" dirty="0"/>
              <a:t>from</a:t>
            </a:r>
            <a:r>
              <a:rPr spc="-45" dirty="0"/>
              <a:t> </a:t>
            </a:r>
            <a:r>
              <a:rPr spc="-5" dirty="0"/>
              <a:t>now</a:t>
            </a:r>
          </a:p>
        </p:txBody>
      </p:sp>
      <p:sp>
        <p:nvSpPr>
          <p:cNvPr id="4" name="object 4"/>
          <p:cNvSpPr/>
          <p:nvPr/>
        </p:nvSpPr>
        <p:spPr>
          <a:xfrm>
            <a:off x="152400" y="4407406"/>
            <a:ext cx="1447800" cy="676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1D157BD5-C574-44F0-1EC1-9024753332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88102502"/>
                  </p:ext>
                </p:extLst>
              </p:nvPr>
            </p:nvGraphicFramePr>
            <p:xfrm>
              <a:off x="-2533810" y="3155103"/>
              <a:ext cx="2286000" cy="1285875"/>
            </p:xfrm>
            <a:graphic>
              <a:graphicData uri="http://schemas.microsoft.com/office/powerpoint/2016/slidezoom">
                <pslz:sldZm>
                  <pslz:sldZmObj sldId="279" cId="0">
                    <pslz:zmPr id="{5F2269FF-1303-42BC-AB0A-313276C5F0F8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1D157BD5-C574-44F0-1EC1-9024753332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533810" y="3155103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179" y="4998720"/>
            <a:ext cx="1164590" cy="1905"/>
          </a:xfrm>
          <a:custGeom>
            <a:avLst/>
            <a:gdLst/>
            <a:ahLst/>
            <a:cxnLst/>
            <a:rect l="l" t="t" r="r" b="b"/>
            <a:pathLst>
              <a:path w="1164590" h="1904">
                <a:moveTo>
                  <a:pt x="0" y="0"/>
                </a:moveTo>
                <a:lnTo>
                  <a:pt x="1164082" y="1396"/>
                </a:lnTo>
              </a:path>
            </a:pathLst>
          </a:custGeom>
          <a:ln w="12700">
            <a:solidFill>
              <a:srgbClr val="002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495" y="4849627"/>
            <a:ext cx="8540750" cy="11366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  <a:tabLst>
                <a:tab pos="7343140" algn="l"/>
              </a:tabLst>
            </a:pPr>
            <a:r>
              <a:rPr sz="650" spc="5" dirty="0">
                <a:solidFill>
                  <a:srgbClr val="6F6D74"/>
                </a:solidFill>
                <a:latin typeface="Segoe UI"/>
                <a:cs typeface="Segoe UI"/>
              </a:rPr>
              <a:t>Texas </a:t>
            </a:r>
            <a:r>
              <a:rPr sz="650" spc="15" dirty="0">
                <a:solidFill>
                  <a:srgbClr val="6F6D74"/>
                </a:solidFill>
                <a:latin typeface="Segoe UI"/>
                <a:cs typeface="Segoe UI"/>
              </a:rPr>
              <a:t>A&amp;M</a:t>
            </a:r>
            <a:r>
              <a:rPr sz="650" spc="80" dirty="0">
                <a:solidFill>
                  <a:srgbClr val="6F6D74"/>
                </a:solidFill>
                <a:latin typeface="Segoe UI"/>
                <a:cs typeface="Segoe UI"/>
              </a:rPr>
              <a:t> </a:t>
            </a:r>
            <a:r>
              <a:rPr sz="650" spc="5" dirty="0">
                <a:solidFill>
                  <a:srgbClr val="6F6D74"/>
                </a:solidFill>
                <a:latin typeface="Segoe UI"/>
                <a:cs typeface="Segoe UI"/>
              </a:rPr>
              <a:t>AgriLife</a:t>
            </a:r>
            <a:r>
              <a:rPr sz="650" dirty="0">
                <a:solidFill>
                  <a:srgbClr val="6F6D74"/>
                </a:solidFill>
                <a:latin typeface="Segoe UI"/>
                <a:cs typeface="Segoe UI"/>
              </a:rPr>
              <a:t> </a:t>
            </a:r>
            <a:r>
              <a:rPr sz="650" spc="5" dirty="0">
                <a:solidFill>
                  <a:srgbClr val="6F6D74"/>
                </a:solidFill>
                <a:latin typeface="Segoe UI"/>
                <a:cs typeface="Segoe UI"/>
              </a:rPr>
              <a:t>Extension	Texas </a:t>
            </a:r>
            <a:r>
              <a:rPr sz="650" dirty="0">
                <a:solidFill>
                  <a:srgbClr val="6F6D74"/>
                </a:solidFill>
                <a:latin typeface="Segoe UI"/>
                <a:cs typeface="Segoe UI"/>
              </a:rPr>
              <a:t>Rural </a:t>
            </a:r>
            <a:r>
              <a:rPr sz="650" spc="5" dirty="0">
                <a:solidFill>
                  <a:srgbClr val="6F6D74"/>
                </a:solidFill>
                <a:latin typeface="Segoe UI"/>
                <a:cs typeface="Segoe UI"/>
              </a:rPr>
              <a:t>Leadership</a:t>
            </a:r>
            <a:r>
              <a:rPr sz="650" spc="-25" dirty="0">
                <a:solidFill>
                  <a:srgbClr val="6F6D74"/>
                </a:solidFill>
                <a:latin typeface="Segoe UI"/>
                <a:cs typeface="Segoe UI"/>
              </a:rPr>
              <a:t> </a:t>
            </a:r>
            <a:r>
              <a:rPr sz="650" spc="5" dirty="0">
                <a:solidFill>
                  <a:srgbClr val="6F6D74"/>
                </a:solidFill>
                <a:latin typeface="Segoe UI"/>
                <a:cs typeface="Segoe UI"/>
              </a:rPr>
              <a:t>Program</a:t>
            </a:r>
            <a:endParaRPr sz="65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38288" y="4998720"/>
            <a:ext cx="1210310" cy="0"/>
          </a:xfrm>
          <a:custGeom>
            <a:avLst/>
            <a:gdLst/>
            <a:ahLst/>
            <a:cxnLst/>
            <a:rect l="l" t="t" r="r" b="b"/>
            <a:pathLst>
              <a:path w="1210309">
                <a:moveTo>
                  <a:pt x="0" y="0"/>
                </a:moveTo>
                <a:lnTo>
                  <a:pt x="1209928" y="0"/>
                </a:lnTo>
              </a:path>
            </a:pathLst>
          </a:custGeom>
          <a:ln w="12700">
            <a:solidFill>
              <a:srgbClr val="002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19" y="0"/>
            <a:ext cx="9052560" cy="5097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08679" y="1514347"/>
            <a:ext cx="2179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Century"/>
                <a:cs typeface="Century"/>
              </a:rPr>
              <a:t>WIIFM?</a:t>
            </a:r>
            <a:endParaRPr sz="4400">
              <a:latin typeface="Century"/>
              <a:cs typeface="Century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79242" y="2393442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>
                <a:moveTo>
                  <a:pt x="3006852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1DAC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30668" y="275843"/>
            <a:ext cx="1112520" cy="409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4503" y="2560447"/>
            <a:ext cx="21069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Century"/>
                <a:cs typeface="Century"/>
              </a:rPr>
              <a:t>WIIFU?</a:t>
            </a:r>
            <a:endParaRPr sz="44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dirty="0"/>
              <a:t>A Quick</a:t>
            </a:r>
            <a:r>
              <a:rPr spc="-15" dirty="0"/>
              <a:t> </a:t>
            </a:r>
            <a:r>
              <a:rPr spc="-5" dirty="0"/>
              <a:t>Question:</a:t>
            </a: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2400" spc="-5" dirty="0"/>
              <a:t>On </a:t>
            </a:r>
            <a:r>
              <a:rPr sz="2400" dirty="0"/>
              <a:t>a </a:t>
            </a:r>
            <a:r>
              <a:rPr sz="2400" spc="-10" dirty="0"/>
              <a:t>scale </a:t>
            </a:r>
            <a:r>
              <a:rPr sz="2400" spc="-5" dirty="0"/>
              <a:t>of </a:t>
            </a:r>
            <a:r>
              <a:rPr sz="2400" dirty="0"/>
              <a:t>0 – 5 </a:t>
            </a:r>
            <a:r>
              <a:rPr sz="2400" spc="-10" dirty="0"/>
              <a:t>(0=Nonexistent;</a:t>
            </a:r>
            <a:r>
              <a:rPr sz="2400" spc="-65" dirty="0"/>
              <a:t> </a:t>
            </a:r>
            <a:r>
              <a:rPr sz="2400" spc="-5" dirty="0"/>
              <a:t>5=Extremely)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126337" y="1798447"/>
            <a:ext cx="68554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4000" b="1" spc="-35" dirty="0">
                <a:solidFill>
                  <a:srgbClr val="FFFFFF"/>
                </a:solidFill>
                <a:latin typeface="Calibri"/>
                <a:cs typeface="Calibri"/>
              </a:rPr>
              <a:t>relaxed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has </a:t>
            </a: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4000" b="1" spc="-30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sz="40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been?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020" y="4149852"/>
            <a:ext cx="1752600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Graphic 5" descr="User Network">
            <a:extLst>
              <a:ext uri="{FF2B5EF4-FFF2-40B4-BE49-F238E27FC236}">
                <a16:creationId xmlns:a16="http://schemas.microsoft.com/office/drawing/2014/main" id="{370CD243-353E-78FC-D71B-C0AC9C495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19833">
            <a:off x="6127828" y="2203488"/>
            <a:ext cx="2947512" cy="29475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892" y="121107"/>
            <a:ext cx="7955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latin typeface="Calibri"/>
                <a:cs typeface="Calibri"/>
              </a:rPr>
              <a:t>Demonstration </a:t>
            </a:r>
            <a:r>
              <a:rPr sz="2800" b="1" spc="-30" dirty="0">
                <a:latin typeface="Calibri"/>
                <a:cs typeface="Calibri"/>
              </a:rPr>
              <a:t>of </a:t>
            </a:r>
            <a:r>
              <a:rPr sz="2800" b="1" spc="-40" dirty="0">
                <a:latin typeface="Calibri"/>
                <a:cs typeface="Calibri"/>
              </a:rPr>
              <a:t>our </a:t>
            </a:r>
            <a:r>
              <a:rPr sz="2800" b="1" spc="-50" dirty="0">
                <a:latin typeface="Calibri"/>
                <a:cs typeface="Calibri"/>
              </a:rPr>
              <a:t>Leadership, </a:t>
            </a:r>
            <a:r>
              <a:rPr sz="2800" b="1" spc="-45" dirty="0">
                <a:latin typeface="Calibri"/>
                <a:cs typeface="Calibri"/>
              </a:rPr>
              <a:t>MOVING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FORWARD?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804164"/>
            <a:ext cx="8190865" cy="314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Focus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Skills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Communications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(using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technology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face-to-face;</a:t>
            </a:r>
            <a:r>
              <a:rPr sz="1800" b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frequency?)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values 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“shifting”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community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its leadership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(core</a:t>
            </a:r>
            <a:r>
              <a:rPr sz="1800" spc="-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values)?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what does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“historical” community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its people collectively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want to</a:t>
            </a:r>
            <a:r>
              <a:rPr sz="18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known in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days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ahead?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do identities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play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role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our</a:t>
            </a:r>
            <a:r>
              <a:rPr sz="1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future?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0" y="4390643"/>
            <a:ext cx="2895600" cy="743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4407406"/>
            <a:ext cx="1447800" cy="676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>
            <a:spLocks noGrp="1"/>
          </p:cNvSpPr>
          <p:nvPr>
            <p:ph type="title"/>
          </p:nvPr>
        </p:nvSpPr>
        <p:spPr>
          <a:xfrm>
            <a:off x="381000" y="1733550"/>
            <a:ext cx="8215342" cy="184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dirty="0">
                <a:latin typeface="Arial"/>
                <a:ea typeface="Arial"/>
                <a:cs typeface="Arial"/>
                <a:sym typeface="Arial"/>
              </a:rPr>
              <a:t>The best way to know a community is to be a part of that community!!!</a:t>
            </a:r>
            <a:endParaRPr dirty="0"/>
          </a:p>
        </p:txBody>
      </p:sp>
      <p:sp>
        <p:nvSpPr>
          <p:cNvPr id="139" name="Google Shape;139;p2"/>
          <p:cNvSpPr txBox="1"/>
          <p:nvPr/>
        </p:nvSpPr>
        <p:spPr>
          <a:xfrm>
            <a:off x="2176272" y="2571750"/>
            <a:ext cx="4791456" cy="1076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>
            <a:spLocks noGrp="1"/>
          </p:cNvSpPr>
          <p:nvPr>
            <p:ph type="title"/>
          </p:nvPr>
        </p:nvSpPr>
        <p:spPr>
          <a:xfrm>
            <a:off x="464329" y="1588577"/>
            <a:ext cx="8215342" cy="115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>
                <a:latin typeface="Arial"/>
                <a:ea typeface="Arial"/>
                <a:cs typeface="Arial"/>
                <a:sym typeface="Arial"/>
              </a:rPr>
              <a:t>Community Problem Solving</a:t>
            </a:r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2176272" y="2571750"/>
            <a:ext cx="4791456" cy="1076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3330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2"/>
          <p:cNvSpPr txBox="1"/>
          <p:nvPr/>
        </p:nvSpPr>
        <p:spPr>
          <a:xfrm>
            <a:off x="389614" y="461177"/>
            <a:ext cx="642465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It is All About the Process!!!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73" name="Google Shape;173;p42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424" y="1551696"/>
            <a:ext cx="5231957" cy="338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9"/>
          <p:cNvSpPr txBox="1">
            <a:spLocks noGrp="1"/>
          </p:cNvSpPr>
          <p:nvPr>
            <p:ph type="body" idx="1"/>
          </p:nvPr>
        </p:nvSpPr>
        <p:spPr>
          <a:xfrm>
            <a:off x="1295400" y="728940"/>
            <a:ext cx="6400800" cy="3685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0020" lvl="0" indent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</a:pPr>
            <a:r>
              <a:rPr lang="en-US" sz="4000" b="1" dirty="0"/>
              <a:t>Problem-solving is a relational process. It is best accomplished 'in the community'.</a:t>
            </a:r>
            <a:endParaRPr sz="4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1"/>
          <p:cNvSpPr txBox="1">
            <a:spLocks noGrp="1"/>
          </p:cNvSpPr>
          <p:nvPr>
            <p:ph type="body" idx="1"/>
          </p:nvPr>
        </p:nvSpPr>
        <p:spPr>
          <a:xfrm>
            <a:off x="537736" y="1457880"/>
            <a:ext cx="7668009" cy="3568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718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Font typeface="Arial"/>
              <a:buChar char="•"/>
            </a:pPr>
            <a:r>
              <a:rPr lang="en-US" b="1"/>
              <a:t>Wholeness incorporating diversity</a:t>
            </a:r>
            <a:endParaRPr/>
          </a:p>
          <a:p>
            <a:pPr marL="457200" lvl="0" indent="-29718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Font typeface="Arial"/>
              <a:buChar char="•"/>
            </a:pPr>
            <a:r>
              <a:rPr lang="en-US" b="1"/>
              <a:t>A shared culture</a:t>
            </a:r>
            <a:endParaRPr/>
          </a:p>
          <a:p>
            <a:pPr marL="457200" lvl="0" indent="-29718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Font typeface="Arial"/>
              <a:buChar char="•"/>
            </a:pPr>
            <a:r>
              <a:rPr lang="en-US" b="1"/>
              <a:t>Good internal communication</a:t>
            </a:r>
            <a:endParaRPr/>
          </a:p>
          <a:p>
            <a:pPr marL="457200" lvl="0" indent="-29718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Font typeface="Arial"/>
              <a:buChar char="•"/>
            </a:pPr>
            <a:r>
              <a:rPr lang="en-US" b="1"/>
              <a:t>Caring, trust, and teamwork</a:t>
            </a:r>
            <a:endParaRPr/>
          </a:p>
          <a:p>
            <a:pPr marL="457200" lvl="0" indent="-29718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Font typeface="Arial"/>
              <a:buChar char="•"/>
            </a:pPr>
            <a:r>
              <a:rPr lang="en-US" b="1"/>
              <a:t>Group maintenance and governance</a:t>
            </a:r>
            <a:endParaRPr/>
          </a:p>
          <a:p>
            <a:pPr marL="457200" lvl="0" indent="-29718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Font typeface="Arial"/>
              <a:buChar char="•"/>
            </a:pPr>
            <a:r>
              <a:rPr lang="en-US" b="1"/>
              <a:t>Participation and shared leadership tasks</a:t>
            </a:r>
            <a:endParaRPr/>
          </a:p>
          <a:p>
            <a:pPr marL="457200" lvl="0" indent="-29718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Font typeface="Arial"/>
              <a:buChar char="•"/>
            </a:pPr>
            <a:r>
              <a:rPr lang="en-US" b="1"/>
              <a:t>Development of young people (or new members)</a:t>
            </a:r>
            <a:endParaRPr/>
          </a:p>
          <a:p>
            <a:pPr marL="457200" lvl="0" indent="-29718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Font typeface="Arial"/>
              <a:buChar char="•"/>
            </a:pPr>
            <a:r>
              <a:rPr lang="en-US" b="1"/>
              <a:t>Links with the outside world</a:t>
            </a:r>
            <a:endParaRPr/>
          </a:p>
          <a:p>
            <a:pPr marL="16002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</a:pPr>
            <a:r>
              <a:rPr lang="en-US" b="1"/>
              <a:t>						(Gardner, 1990)</a:t>
            </a:r>
            <a:endParaRPr sz="255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41"/>
          <p:cNvSpPr txBox="1">
            <a:spLocks noGrp="1"/>
          </p:cNvSpPr>
          <p:nvPr>
            <p:ph type="title"/>
          </p:nvPr>
        </p:nvSpPr>
        <p:spPr>
          <a:xfrm>
            <a:off x="443329" y="725697"/>
            <a:ext cx="6447501" cy="73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None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Eight Elements of Effective Communities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B0346BF-DA89-AE40-8B72-D1E42928EE2A}"/>
              </a:ext>
            </a:extLst>
          </p:cNvPr>
          <p:cNvSpPr txBox="1">
            <a:spLocks/>
          </p:cNvSpPr>
          <p:nvPr/>
        </p:nvSpPr>
        <p:spPr>
          <a:xfrm>
            <a:off x="244366" y="0"/>
            <a:ext cx="4776213" cy="69801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75" dirty="0">
                <a:solidFill>
                  <a:schemeClr val="accent1"/>
                </a:solidFill>
              </a:rPr>
              <a:t>Capitals (Assets) Categories</a:t>
            </a:r>
          </a:p>
        </p:txBody>
      </p:sp>
      <p:cxnSp>
        <p:nvCxnSpPr>
          <p:cNvPr id="11" name="Google Shape;288;p40">
            <a:extLst>
              <a:ext uri="{FF2B5EF4-FFF2-40B4-BE49-F238E27FC236}">
                <a16:creationId xmlns:a16="http://schemas.microsoft.com/office/drawing/2014/main" id="{AC16E577-B244-5647-9AED-EFED2909CF08}"/>
              </a:ext>
            </a:extLst>
          </p:cNvPr>
          <p:cNvCxnSpPr>
            <a:cxnSpLocks/>
          </p:cNvCxnSpPr>
          <p:nvPr/>
        </p:nvCxnSpPr>
        <p:spPr>
          <a:xfrm flipH="1">
            <a:off x="244366" y="698018"/>
            <a:ext cx="3879057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993406-A183-44F5-8151-51E4F5E3A08E}"/>
              </a:ext>
            </a:extLst>
          </p:cNvPr>
          <p:cNvSpPr txBox="1"/>
          <p:nvPr/>
        </p:nvSpPr>
        <p:spPr>
          <a:xfrm>
            <a:off x="3060829" y="1014662"/>
            <a:ext cx="3253697" cy="3567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Agricultural Capital (Assets)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Built Capital/Infrastructure (Assets)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 Capital (Assets) 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Capital (Assets)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Capital (Assets)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Capital (Assets)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Capital (Assets)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Capital (Assets)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Political Capital (Assets)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Recreational Capital (Assets)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Capital (Assets)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87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4"/>
          <p:cNvSpPr txBox="1">
            <a:spLocks noGrp="1"/>
          </p:cNvSpPr>
          <p:nvPr>
            <p:ph type="title"/>
          </p:nvPr>
        </p:nvSpPr>
        <p:spPr>
          <a:xfrm>
            <a:off x="1414450" y="2381416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4800" b="1"/>
              <a:t>Models of Community Problem-Solving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5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6961" y="763326"/>
            <a:ext cx="4300661" cy="430066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5"/>
          <p:cNvSpPr txBox="1"/>
          <p:nvPr/>
        </p:nvSpPr>
        <p:spPr>
          <a:xfrm>
            <a:off x="346378" y="405516"/>
            <a:ext cx="504907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NASA Engineering Process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6"/>
          <p:cNvSpPr txBox="1"/>
          <p:nvPr/>
        </p:nvSpPr>
        <p:spPr>
          <a:xfrm>
            <a:off x="3352800" y="133350"/>
            <a:ext cx="504907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Xerox Problem-Solving Process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90" name="Google Shape;190;p46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6" y="862531"/>
            <a:ext cx="4899720" cy="4265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949" y="257280"/>
            <a:ext cx="8494395" cy="108775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60"/>
              </a:spcBef>
            </a:pPr>
            <a:r>
              <a:rPr sz="3300" spc="-10" dirty="0"/>
              <a:t>How </a:t>
            </a:r>
            <a:r>
              <a:rPr sz="3300" spc="-15" dirty="0"/>
              <a:t>many </a:t>
            </a:r>
            <a:r>
              <a:rPr sz="3300" spc="-5" dirty="0"/>
              <a:t>of </a:t>
            </a:r>
            <a:r>
              <a:rPr sz="3300" spc="-15" dirty="0"/>
              <a:t>you are more </a:t>
            </a:r>
            <a:r>
              <a:rPr sz="3300" spc="-5" dirty="0"/>
              <a:t>used </a:t>
            </a:r>
            <a:r>
              <a:rPr sz="3300" spc="-15" dirty="0"/>
              <a:t>to </a:t>
            </a:r>
            <a:r>
              <a:rPr sz="3300" spc="-5" dirty="0"/>
              <a:t>this</a:t>
            </a:r>
            <a:r>
              <a:rPr sz="3300" spc="45" dirty="0"/>
              <a:t> </a:t>
            </a:r>
            <a:r>
              <a:rPr sz="3300" spc="-10" dirty="0"/>
              <a:t>question?</a:t>
            </a:r>
            <a:endParaRPr sz="3300"/>
          </a:p>
          <a:p>
            <a:pPr marL="1905" algn="ctr">
              <a:lnSpc>
                <a:spcPct val="100000"/>
              </a:lnSpc>
              <a:spcBef>
                <a:spcPts val="700"/>
              </a:spcBef>
            </a:pPr>
            <a:r>
              <a:rPr sz="2200" spc="-5" dirty="0"/>
              <a:t>On a </a:t>
            </a:r>
            <a:r>
              <a:rPr sz="2200" spc="-10" dirty="0"/>
              <a:t>scale </a:t>
            </a:r>
            <a:r>
              <a:rPr sz="2200" spc="-5" dirty="0"/>
              <a:t>of 0 – 5 </a:t>
            </a:r>
            <a:r>
              <a:rPr sz="2200" spc="-15" dirty="0"/>
              <a:t>(0=Nonexistent;</a:t>
            </a:r>
            <a:r>
              <a:rPr sz="2200" spc="80" dirty="0"/>
              <a:t> </a:t>
            </a:r>
            <a:r>
              <a:rPr sz="2200" spc="-5" dirty="0"/>
              <a:t>5=Extremely)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396341" y="1806016"/>
            <a:ext cx="831786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-10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3900" b="1" spc="-15" dirty="0">
                <a:solidFill>
                  <a:srgbClr val="FFFFFF"/>
                </a:solidFill>
                <a:latin typeface="Calibri"/>
                <a:cs typeface="Calibri"/>
              </a:rPr>
              <a:t>hectic/stressful </a:t>
            </a:r>
            <a:r>
              <a:rPr sz="3900" b="1" spc="-5" dirty="0">
                <a:solidFill>
                  <a:srgbClr val="FFFFFF"/>
                </a:solidFill>
                <a:latin typeface="Calibri"/>
                <a:cs typeface="Calibri"/>
              </a:rPr>
              <a:t>has </a:t>
            </a:r>
            <a:r>
              <a:rPr sz="3900" b="1" spc="-1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3900" b="1" spc="-3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sz="39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b="1" dirty="0">
                <a:solidFill>
                  <a:srgbClr val="FFFFFF"/>
                </a:solidFill>
                <a:latin typeface="Calibri"/>
                <a:cs typeface="Calibri"/>
              </a:rPr>
              <a:t>been?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" y="4149852"/>
            <a:ext cx="1752600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32628" y="3773220"/>
            <a:ext cx="3382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we become</a:t>
            </a:r>
            <a:r>
              <a:rPr sz="1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accustomed  to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asking and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focusing</a:t>
            </a:r>
            <a:r>
              <a:rPr sz="1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upon?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Graphic 5" descr="User Network">
            <a:extLst>
              <a:ext uri="{FF2B5EF4-FFF2-40B4-BE49-F238E27FC236}">
                <a16:creationId xmlns:a16="http://schemas.microsoft.com/office/drawing/2014/main" id="{D18EC341-EC43-7F3E-B1D0-EC2D2FA17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587135">
            <a:off x="2428638" y="2729233"/>
            <a:ext cx="2087973" cy="208797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9"/>
          <p:cNvSpPr txBox="1"/>
          <p:nvPr/>
        </p:nvSpPr>
        <p:spPr>
          <a:xfrm>
            <a:off x="600324" y="389613"/>
            <a:ext cx="504907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Problem Solving Framework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09" name="Google Shape;209;p49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640" y="928222"/>
            <a:ext cx="4029640" cy="400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9"/>
          <p:cNvSpPr txBox="1"/>
          <p:nvPr/>
        </p:nvSpPr>
        <p:spPr>
          <a:xfrm>
            <a:off x="214685" y="4683319"/>
            <a:ext cx="27670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Bridge Design Problem Solving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7"/>
          <p:cNvSpPr txBox="1"/>
          <p:nvPr/>
        </p:nvSpPr>
        <p:spPr>
          <a:xfrm>
            <a:off x="346378" y="405516"/>
            <a:ext cx="5049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 Model</a:t>
            </a:r>
            <a:endParaRPr/>
          </a:p>
        </p:txBody>
      </p:sp>
      <p:pic>
        <p:nvPicPr>
          <p:cNvPr id="196" name="Google Shape;196;p47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234" y="990291"/>
            <a:ext cx="7625301" cy="396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0"/>
          <p:cNvSpPr txBox="1"/>
          <p:nvPr/>
        </p:nvSpPr>
        <p:spPr>
          <a:xfrm>
            <a:off x="2047461" y="326003"/>
            <a:ext cx="50490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Program Change Model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16" name="Google Shape;216;p50" descr="Diagram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330" y="1037999"/>
            <a:ext cx="4002986" cy="4048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a7cfbb4b8_0_0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What is Missing?</a:t>
            </a:r>
            <a:endParaRPr sz="4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11a7cfbb4b8_0_0"/>
          <p:cNvSpPr txBox="1">
            <a:spLocks noGrp="1"/>
          </p:cNvSpPr>
          <p:nvPr>
            <p:ph type="body" idx="1"/>
          </p:nvPr>
        </p:nvSpPr>
        <p:spPr>
          <a:xfrm>
            <a:off x="1219200" y="1581150"/>
            <a:ext cx="6447600" cy="291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4800" b="1" dirty="0"/>
              <a:t>All models should…</a:t>
            </a:r>
            <a:endParaRPr sz="4800" b="1" dirty="0"/>
          </a:p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endParaRPr sz="4800" b="1" dirty="0"/>
          </a:p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4800" b="1" dirty="0"/>
              <a:t>Start with Why?</a:t>
            </a:r>
            <a:endParaRPr sz="48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2"/>
          <p:cNvSpPr txBox="1"/>
          <p:nvPr/>
        </p:nvSpPr>
        <p:spPr>
          <a:xfrm>
            <a:off x="381000" y="438150"/>
            <a:ext cx="6424653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Remember…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It is All About the knowing and living your community, and the process!!!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179" y="4998720"/>
            <a:ext cx="1164590" cy="1905"/>
          </a:xfrm>
          <a:custGeom>
            <a:avLst/>
            <a:gdLst/>
            <a:ahLst/>
            <a:cxnLst/>
            <a:rect l="l" t="t" r="r" b="b"/>
            <a:pathLst>
              <a:path w="1164590" h="1904">
                <a:moveTo>
                  <a:pt x="0" y="0"/>
                </a:moveTo>
                <a:lnTo>
                  <a:pt x="1164082" y="1396"/>
                </a:lnTo>
              </a:path>
            </a:pathLst>
          </a:custGeom>
          <a:ln w="12700">
            <a:solidFill>
              <a:srgbClr val="002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495" y="4849627"/>
            <a:ext cx="8540750" cy="11366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  <a:tabLst>
                <a:tab pos="7343140" algn="l"/>
              </a:tabLst>
            </a:pPr>
            <a:r>
              <a:rPr sz="650" spc="5" dirty="0">
                <a:solidFill>
                  <a:srgbClr val="6F6D74"/>
                </a:solidFill>
                <a:latin typeface="Segoe UI"/>
                <a:cs typeface="Segoe UI"/>
              </a:rPr>
              <a:t>Texas </a:t>
            </a:r>
            <a:r>
              <a:rPr sz="650" spc="15" dirty="0">
                <a:solidFill>
                  <a:srgbClr val="6F6D74"/>
                </a:solidFill>
                <a:latin typeface="Segoe UI"/>
                <a:cs typeface="Segoe UI"/>
              </a:rPr>
              <a:t>A&amp;M</a:t>
            </a:r>
            <a:r>
              <a:rPr sz="650" spc="80" dirty="0">
                <a:solidFill>
                  <a:srgbClr val="6F6D74"/>
                </a:solidFill>
                <a:latin typeface="Segoe UI"/>
                <a:cs typeface="Segoe UI"/>
              </a:rPr>
              <a:t> </a:t>
            </a:r>
            <a:r>
              <a:rPr sz="650" spc="5" dirty="0">
                <a:solidFill>
                  <a:srgbClr val="6F6D74"/>
                </a:solidFill>
                <a:latin typeface="Segoe UI"/>
                <a:cs typeface="Segoe UI"/>
              </a:rPr>
              <a:t>AgriLife</a:t>
            </a:r>
            <a:r>
              <a:rPr sz="650" dirty="0">
                <a:solidFill>
                  <a:srgbClr val="6F6D74"/>
                </a:solidFill>
                <a:latin typeface="Segoe UI"/>
                <a:cs typeface="Segoe UI"/>
              </a:rPr>
              <a:t> </a:t>
            </a:r>
            <a:r>
              <a:rPr sz="650" spc="5" dirty="0">
                <a:solidFill>
                  <a:srgbClr val="6F6D74"/>
                </a:solidFill>
                <a:latin typeface="Segoe UI"/>
                <a:cs typeface="Segoe UI"/>
              </a:rPr>
              <a:t>Extension	Texas </a:t>
            </a:r>
            <a:r>
              <a:rPr sz="650" dirty="0">
                <a:solidFill>
                  <a:srgbClr val="6F6D74"/>
                </a:solidFill>
                <a:latin typeface="Segoe UI"/>
                <a:cs typeface="Segoe UI"/>
              </a:rPr>
              <a:t>Rural </a:t>
            </a:r>
            <a:r>
              <a:rPr sz="650" spc="5" dirty="0">
                <a:solidFill>
                  <a:srgbClr val="6F6D74"/>
                </a:solidFill>
                <a:latin typeface="Segoe UI"/>
                <a:cs typeface="Segoe UI"/>
              </a:rPr>
              <a:t>Leadership</a:t>
            </a:r>
            <a:r>
              <a:rPr sz="650" spc="-25" dirty="0">
                <a:solidFill>
                  <a:srgbClr val="6F6D74"/>
                </a:solidFill>
                <a:latin typeface="Segoe UI"/>
                <a:cs typeface="Segoe UI"/>
              </a:rPr>
              <a:t> </a:t>
            </a:r>
            <a:r>
              <a:rPr sz="650" spc="5" dirty="0">
                <a:solidFill>
                  <a:srgbClr val="6F6D74"/>
                </a:solidFill>
                <a:latin typeface="Segoe UI"/>
                <a:cs typeface="Segoe UI"/>
              </a:rPr>
              <a:t>Program</a:t>
            </a:r>
            <a:endParaRPr sz="65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38288" y="4998720"/>
            <a:ext cx="1210310" cy="0"/>
          </a:xfrm>
          <a:custGeom>
            <a:avLst/>
            <a:gdLst/>
            <a:ahLst/>
            <a:cxnLst/>
            <a:rect l="l" t="t" r="r" b="b"/>
            <a:pathLst>
              <a:path w="1210309">
                <a:moveTo>
                  <a:pt x="0" y="0"/>
                </a:moveTo>
                <a:lnTo>
                  <a:pt x="1209928" y="0"/>
                </a:lnTo>
              </a:path>
            </a:pathLst>
          </a:custGeom>
          <a:ln w="12700">
            <a:solidFill>
              <a:srgbClr val="002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19" y="0"/>
            <a:ext cx="9052560" cy="5097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9242" y="2393442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>
                <a:moveTo>
                  <a:pt x="3006852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1DAC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30668" y="275843"/>
            <a:ext cx="1112520" cy="409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84300" y="891032"/>
            <a:ext cx="6877684" cy="3623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574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FFFF"/>
                </a:solidFill>
                <a:latin typeface="Century"/>
                <a:cs typeface="Century"/>
              </a:rPr>
              <a:t>So </a:t>
            </a:r>
            <a:r>
              <a:rPr sz="4400" dirty="0">
                <a:solidFill>
                  <a:srgbClr val="FFFFFF"/>
                </a:solidFill>
                <a:latin typeface="Century"/>
                <a:cs typeface="Century"/>
              </a:rPr>
              <a:t>what’s</a:t>
            </a:r>
            <a:endParaRPr sz="4400">
              <a:latin typeface="Century"/>
              <a:cs typeface="Century"/>
            </a:endParaRPr>
          </a:p>
          <a:p>
            <a:pPr marL="450215" algn="ctr">
              <a:lnSpc>
                <a:spcPct val="100000"/>
              </a:lnSpc>
            </a:pPr>
            <a:r>
              <a:rPr sz="4400" dirty="0">
                <a:solidFill>
                  <a:srgbClr val="FFFFFF"/>
                </a:solidFill>
                <a:latin typeface="Century"/>
                <a:cs typeface="Century"/>
              </a:rPr>
              <a:t>next for</a:t>
            </a:r>
            <a:r>
              <a:rPr sz="4400" spc="-4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4400" dirty="0">
                <a:solidFill>
                  <a:srgbClr val="FFFFFF"/>
                </a:solidFill>
                <a:latin typeface="Century"/>
                <a:cs typeface="Century"/>
              </a:rPr>
              <a:t>you?</a:t>
            </a:r>
            <a:endParaRPr sz="4400">
              <a:latin typeface="Century"/>
              <a:cs typeface="Century"/>
            </a:endParaRPr>
          </a:p>
          <a:p>
            <a:pPr marL="12700" marR="5080" algn="ctr">
              <a:lnSpc>
                <a:spcPct val="100000"/>
              </a:lnSpc>
              <a:spcBef>
                <a:spcPts val="1914"/>
              </a:spcBef>
            </a:pPr>
            <a:r>
              <a:rPr sz="4400" dirty="0">
                <a:solidFill>
                  <a:srgbClr val="FFFFFF"/>
                </a:solidFill>
                <a:latin typeface="Century"/>
                <a:cs typeface="Century"/>
              </a:rPr>
              <a:t>What </a:t>
            </a:r>
            <a:r>
              <a:rPr sz="4400" spc="-5" dirty="0">
                <a:solidFill>
                  <a:srgbClr val="FFFFFF"/>
                </a:solidFill>
                <a:latin typeface="Century"/>
                <a:cs typeface="Century"/>
              </a:rPr>
              <a:t>are YOU bringing</a:t>
            </a:r>
            <a:r>
              <a:rPr sz="4400" spc="-6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Century"/>
                <a:cs typeface="Century"/>
              </a:rPr>
              <a:t>to  </a:t>
            </a:r>
            <a:r>
              <a:rPr sz="4400" dirty="0">
                <a:solidFill>
                  <a:srgbClr val="FFFFFF"/>
                </a:solidFill>
                <a:latin typeface="Century"/>
                <a:cs typeface="Century"/>
              </a:rPr>
              <a:t>communities </a:t>
            </a:r>
            <a:r>
              <a:rPr sz="4400" spc="-5" dirty="0">
                <a:solidFill>
                  <a:srgbClr val="FFFFFF"/>
                </a:solidFill>
                <a:latin typeface="Century"/>
                <a:cs typeface="Century"/>
              </a:rPr>
              <a:t>to </a:t>
            </a:r>
            <a:r>
              <a:rPr sz="4400" dirty="0">
                <a:solidFill>
                  <a:srgbClr val="FFFFFF"/>
                </a:solidFill>
                <a:latin typeface="Century"/>
                <a:cs typeface="Century"/>
              </a:rPr>
              <a:t>which </a:t>
            </a:r>
            <a:r>
              <a:rPr sz="4400" spc="-5" dirty="0">
                <a:solidFill>
                  <a:srgbClr val="FFFFFF"/>
                </a:solidFill>
                <a:latin typeface="Century"/>
                <a:cs typeface="Century"/>
              </a:rPr>
              <a:t>you  </a:t>
            </a:r>
            <a:r>
              <a:rPr sz="4400" dirty="0">
                <a:solidFill>
                  <a:srgbClr val="FFFFFF"/>
                </a:solidFill>
                <a:latin typeface="Century"/>
                <a:cs typeface="Century"/>
              </a:rPr>
              <a:t>identify/belong?</a:t>
            </a:r>
            <a:endParaRPr sz="44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019"/>
            <a:ext cx="9143999" cy="4802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70603" y="0"/>
            <a:ext cx="5073396" cy="5143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33925" y="1700910"/>
            <a:ext cx="2365375" cy="870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2750" spc="10" dirty="0">
                <a:latin typeface="Century"/>
                <a:cs typeface="Century"/>
              </a:rPr>
              <a:t>Questions</a:t>
            </a:r>
            <a:r>
              <a:rPr sz="2750" spc="-90" dirty="0">
                <a:latin typeface="Century"/>
                <a:cs typeface="Century"/>
              </a:rPr>
              <a:t> </a:t>
            </a:r>
            <a:r>
              <a:rPr sz="2750" spc="5" dirty="0">
                <a:latin typeface="Century"/>
                <a:cs typeface="Century"/>
              </a:rPr>
              <a:t>and  </a:t>
            </a:r>
            <a:r>
              <a:rPr sz="2750" dirty="0">
                <a:latin typeface="Century"/>
                <a:cs typeface="Century"/>
              </a:rPr>
              <a:t>Comments</a:t>
            </a:r>
            <a:endParaRPr sz="2750">
              <a:latin typeface="Century"/>
              <a:cs typeface="Century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9863" y="3467505"/>
            <a:ext cx="688975" cy="629285"/>
          </a:xfrm>
          <a:custGeom>
            <a:avLst/>
            <a:gdLst/>
            <a:ahLst/>
            <a:cxnLst/>
            <a:rect l="l" t="t" r="r" b="b"/>
            <a:pathLst>
              <a:path w="688975" h="629285">
                <a:moveTo>
                  <a:pt x="311975" y="0"/>
                </a:moveTo>
                <a:lnTo>
                  <a:pt x="184162" y="0"/>
                </a:lnTo>
                <a:lnTo>
                  <a:pt x="142938" y="10922"/>
                </a:lnTo>
                <a:lnTo>
                  <a:pt x="103197" y="32639"/>
                </a:lnTo>
                <a:lnTo>
                  <a:pt x="65382" y="43434"/>
                </a:lnTo>
                <a:lnTo>
                  <a:pt x="29961" y="65151"/>
                </a:lnTo>
                <a:lnTo>
                  <a:pt x="0" y="85014"/>
                </a:lnTo>
                <a:lnTo>
                  <a:pt x="0" y="543295"/>
                </a:lnTo>
                <a:lnTo>
                  <a:pt x="31332" y="563753"/>
                </a:lnTo>
                <a:lnTo>
                  <a:pt x="68784" y="585470"/>
                </a:lnTo>
                <a:lnTo>
                  <a:pt x="109084" y="607098"/>
                </a:lnTo>
                <a:lnTo>
                  <a:pt x="193141" y="628777"/>
                </a:lnTo>
                <a:lnTo>
                  <a:pt x="320954" y="628777"/>
                </a:lnTo>
                <a:lnTo>
                  <a:pt x="401904" y="607098"/>
                </a:lnTo>
                <a:lnTo>
                  <a:pt x="439712" y="585470"/>
                </a:lnTo>
                <a:lnTo>
                  <a:pt x="475145" y="563753"/>
                </a:lnTo>
                <a:lnTo>
                  <a:pt x="507707" y="542036"/>
                </a:lnTo>
                <a:lnTo>
                  <a:pt x="536968" y="509524"/>
                </a:lnTo>
                <a:lnTo>
                  <a:pt x="562444" y="477012"/>
                </a:lnTo>
                <a:lnTo>
                  <a:pt x="584492" y="433705"/>
                </a:lnTo>
                <a:lnTo>
                  <a:pt x="609676" y="357759"/>
                </a:lnTo>
                <a:lnTo>
                  <a:pt x="612825" y="314452"/>
                </a:lnTo>
                <a:lnTo>
                  <a:pt x="609676" y="271018"/>
                </a:lnTo>
                <a:lnTo>
                  <a:pt x="600227" y="227711"/>
                </a:lnTo>
                <a:lnTo>
                  <a:pt x="584492" y="195199"/>
                </a:lnTo>
                <a:lnTo>
                  <a:pt x="562444" y="151765"/>
                </a:lnTo>
                <a:lnTo>
                  <a:pt x="688543" y="43434"/>
                </a:lnTo>
                <a:lnTo>
                  <a:pt x="436346" y="43434"/>
                </a:lnTo>
                <a:lnTo>
                  <a:pt x="396049" y="21717"/>
                </a:lnTo>
                <a:lnTo>
                  <a:pt x="311975" y="0"/>
                </a:lnTo>
                <a:close/>
              </a:path>
            </a:pathLst>
          </a:custGeom>
          <a:solidFill>
            <a:srgbClr val="1D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14687" y="2870515"/>
            <a:ext cx="1061085" cy="813435"/>
          </a:xfrm>
          <a:custGeom>
            <a:avLst/>
            <a:gdLst/>
            <a:ahLst/>
            <a:cxnLst/>
            <a:rect l="l" t="t" r="r" b="b"/>
            <a:pathLst>
              <a:path w="1061085" h="813435">
                <a:moveTo>
                  <a:pt x="253873" y="0"/>
                </a:moveTo>
                <a:lnTo>
                  <a:pt x="0" y="0"/>
                </a:lnTo>
                <a:lnTo>
                  <a:pt x="390906" y="336042"/>
                </a:lnTo>
                <a:lnTo>
                  <a:pt x="369315" y="379475"/>
                </a:lnTo>
                <a:lnTo>
                  <a:pt x="353821" y="411988"/>
                </a:lnTo>
                <a:lnTo>
                  <a:pt x="344424" y="455294"/>
                </a:lnTo>
                <a:lnTo>
                  <a:pt x="341249" y="498728"/>
                </a:lnTo>
                <a:lnTo>
                  <a:pt x="343915" y="542035"/>
                </a:lnTo>
                <a:lnTo>
                  <a:pt x="367156" y="617982"/>
                </a:lnTo>
                <a:lnTo>
                  <a:pt x="387350" y="661288"/>
                </a:lnTo>
                <a:lnTo>
                  <a:pt x="413385" y="693801"/>
                </a:lnTo>
                <a:lnTo>
                  <a:pt x="445007" y="726313"/>
                </a:lnTo>
                <a:lnTo>
                  <a:pt x="478789" y="748029"/>
                </a:lnTo>
                <a:lnTo>
                  <a:pt x="515112" y="769747"/>
                </a:lnTo>
                <a:lnTo>
                  <a:pt x="553719" y="791375"/>
                </a:lnTo>
                <a:lnTo>
                  <a:pt x="635507" y="813054"/>
                </a:lnTo>
                <a:lnTo>
                  <a:pt x="762635" y="813054"/>
                </a:lnTo>
                <a:lnTo>
                  <a:pt x="844804" y="791375"/>
                </a:lnTo>
                <a:lnTo>
                  <a:pt x="883665" y="780529"/>
                </a:lnTo>
                <a:lnTo>
                  <a:pt x="920369" y="758825"/>
                </a:lnTo>
                <a:lnTo>
                  <a:pt x="954532" y="726313"/>
                </a:lnTo>
                <a:lnTo>
                  <a:pt x="984631" y="693801"/>
                </a:lnTo>
                <a:lnTo>
                  <a:pt x="1009904" y="661288"/>
                </a:lnTo>
                <a:lnTo>
                  <a:pt x="1030096" y="628776"/>
                </a:lnTo>
                <a:lnTo>
                  <a:pt x="1055624" y="563753"/>
                </a:lnTo>
                <a:lnTo>
                  <a:pt x="1060831" y="520319"/>
                </a:lnTo>
                <a:lnTo>
                  <a:pt x="1061085" y="487806"/>
                </a:lnTo>
                <a:lnTo>
                  <a:pt x="1056386" y="444500"/>
                </a:lnTo>
                <a:lnTo>
                  <a:pt x="1032001" y="379475"/>
                </a:lnTo>
                <a:lnTo>
                  <a:pt x="987425" y="314451"/>
                </a:lnTo>
                <a:lnTo>
                  <a:pt x="957707" y="281939"/>
                </a:lnTo>
                <a:lnTo>
                  <a:pt x="921004" y="249427"/>
                </a:lnTo>
                <a:lnTo>
                  <a:pt x="880999" y="227711"/>
                </a:lnTo>
                <a:lnTo>
                  <a:pt x="517525" y="227711"/>
                </a:lnTo>
                <a:lnTo>
                  <a:pt x="253873" y="0"/>
                </a:lnTo>
                <a:close/>
              </a:path>
            </a:pathLst>
          </a:custGeom>
          <a:solidFill>
            <a:srgbClr val="1D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8878" y="1607597"/>
            <a:ext cx="1624330" cy="910590"/>
          </a:xfrm>
          <a:custGeom>
            <a:avLst/>
            <a:gdLst/>
            <a:ahLst/>
            <a:cxnLst/>
            <a:rect l="l" t="t" r="r" b="b"/>
            <a:pathLst>
              <a:path w="1624330" h="910589">
                <a:moveTo>
                  <a:pt x="501357" y="0"/>
                </a:moveTo>
                <a:lnTo>
                  <a:pt x="0" y="0"/>
                </a:lnTo>
                <a:lnTo>
                  <a:pt x="497649" y="173481"/>
                </a:lnTo>
                <a:lnTo>
                  <a:pt x="489915" y="216788"/>
                </a:lnTo>
                <a:lnTo>
                  <a:pt x="486308" y="260223"/>
                </a:lnTo>
                <a:lnTo>
                  <a:pt x="486740" y="292735"/>
                </a:lnTo>
                <a:lnTo>
                  <a:pt x="491159" y="336042"/>
                </a:lnTo>
                <a:lnTo>
                  <a:pt x="499529" y="379475"/>
                </a:lnTo>
                <a:lnTo>
                  <a:pt x="511784" y="422782"/>
                </a:lnTo>
                <a:lnTo>
                  <a:pt x="527862" y="455294"/>
                </a:lnTo>
                <a:lnTo>
                  <a:pt x="547712" y="498601"/>
                </a:lnTo>
                <a:lnTo>
                  <a:pt x="571284" y="531113"/>
                </a:lnTo>
                <a:lnTo>
                  <a:pt x="598525" y="563753"/>
                </a:lnTo>
                <a:lnTo>
                  <a:pt x="211670" y="910590"/>
                </a:lnTo>
                <a:lnTo>
                  <a:pt x="463867" y="910590"/>
                </a:lnTo>
                <a:lnTo>
                  <a:pt x="728675" y="682879"/>
                </a:lnTo>
                <a:lnTo>
                  <a:pt x="1623809" y="682879"/>
                </a:lnTo>
                <a:lnTo>
                  <a:pt x="1498333" y="574548"/>
                </a:lnTo>
                <a:lnTo>
                  <a:pt x="1527924" y="531113"/>
                </a:lnTo>
                <a:lnTo>
                  <a:pt x="736777" y="531113"/>
                </a:lnTo>
                <a:lnTo>
                  <a:pt x="736777" y="422782"/>
                </a:lnTo>
                <a:lnTo>
                  <a:pt x="745502" y="390271"/>
                </a:lnTo>
                <a:lnTo>
                  <a:pt x="804303" y="346837"/>
                </a:lnTo>
                <a:lnTo>
                  <a:pt x="842111" y="325247"/>
                </a:lnTo>
                <a:lnTo>
                  <a:pt x="881519" y="314325"/>
                </a:lnTo>
                <a:lnTo>
                  <a:pt x="922324" y="303530"/>
                </a:lnTo>
                <a:lnTo>
                  <a:pt x="986751" y="281813"/>
                </a:lnTo>
                <a:lnTo>
                  <a:pt x="1611617" y="281813"/>
                </a:lnTo>
                <a:lnTo>
                  <a:pt x="1612252" y="271018"/>
                </a:lnTo>
                <a:lnTo>
                  <a:pt x="1611617" y="249300"/>
                </a:lnTo>
                <a:lnTo>
                  <a:pt x="1010119" y="249300"/>
                </a:lnTo>
                <a:lnTo>
                  <a:pt x="972464" y="227711"/>
                </a:lnTo>
                <a:lnTo>
                  <a:pt x="940562" y="205994"/>
                </a:lnTo>
                <a:lnTo>
                  <a:pt x="915924" y="184276"/>
                </a:lnTo>
                <a:lnTo>
                  <a:pt x="900036" y="151765"/>
                </a:lnTo>
                <a:lnTo>
                  <a:pt x="894410" y="108457"/>
                </a:lnTo>
                <a:lnTo>
                  <a:pt x="900036" y="75946"/>
                </a:lnTo>
                <a:lnTo>
                  <a:pt x="915924" y="43434"/>
                </a:lnTo>
                <a:lnTo>
                  <a:pt x="932345" y="21717"/>
                </a:lnTo>
                <a:lnTo>
                  <a:pt x="562038" y="21717"/>
                </a:lnTo>
                <a:lnTo>
                  <a:pt x="501357" y="0"/>
                </a:lnTo>
                <a:close/>
              </a:path>
            </a:pathLst>
          </a:custGeom>
          <a:solidFill>
            <a:srgbClr val="1D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2136" y="3308984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5">
                <a:moveTo>
                  <a:pt x="0" y="0"/>
                </a:moveTo>
                <a:lnTo>
                  <a:pt x="363474" y="0"/>
                </a:lnTo>
              </a:path>
            </a:pathLst>
          </a:custGeom>
          <a:ln w="32512">
            <a:solidFill>
              <a:srgbClr val="1DAC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48026" y="3281807"/>
            <a:ext cx="93980" cy="11430"/>
          </a:xfrm>
          <a:custGeom>
            <a:avLst/>
            <a:gdLst/>
            <a:ahLst/>
            <a:cxnLst/>
            <a:rect l="l" t="t" r="r" b="b"/>
            <a:pathLst>
              <a:path w="93980" h="11429">
                <a:moveTo>
                  <a:pt x="46990" y="0"/>
                </a:moveTo>
                <a:lnTo>
                  <a:pt x="0" y="10922"/>
                </a:lnTo>
                <a:lnTo>
                  <a:pt x="93980" y="10922"/>
                </a:lnTo>
                <a:lnTo>
                  <a:pt x="46990" y="0"/>
                </a:lnTo>
                <a:close/>
              </a:path>
            </a:pathLst>
          </a:custGeom>
          <a:solidFill>
            <a:srgbClr val="1D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6817" y="3178873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302" y="0"/>
                </a:lnTo>
              </a:path>
            </a:pathLst>
          </a:custGeom>
          <a:ln w="10794">
            <a:solidFill>
              <a:srgbClr val="1DAC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6802" y="3023895"/>
            <a:ext cx="641350" cy="76200"/>
          </a:xfrm>
          <a:custGeom>
            <a:avLst/>
            <a:gdLst/>
            <a:ahLst/>
            <a:cxnLst/>
            <a:rect l="l" t="t" r="r" b="b"/>
            <a:pathLst>
              <a:path w="641350" h="76200">
                <a:moveTo>
                  <a:pt x="641261" y="0"/>
                </a:moveTo>
                <a:lnTo>
                  <a:pt x="0" y="0"/>
                </a:lnTo>
                <a:lnTo>
                  <a:pt x="39357" y="21717"/>
                </a:lnTo>
                <a:lnTo>
                  <a:pt x="80162" y="32638"/>
                </a:lnTo>
                <a:lnTo>
                  <a:pt x="122199" y="54228"/>
                </a:lnTo>
                <a:lnTo>
                  <a:pt x="209080" y="75945"/>
                </a:lnTo>
                <a:lnTo>
                  <a:pt x="432219" y="75945"/>
                </a:lnTo>
                <a:lnTo>
                  <a:pt x="519087" y="54228"/>
                </a:lnTo>
                <a:lnTo>
                  <a:pt x="561124" y="32638"/>
                </a:lnTo>
                <a:lnTo>
                  <a:pt x="601891" y="21717"/>
                </a:lnTo>
                <a:lnTo>
                  <a:pt x="641261" y="0"/>
                </a:lnTo>
                <a:close/>
              </a:path>
            </a:pathLst>
          </a:custGeom>
          <a:solidFill>
            <a:srgbClr val="1D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0189" y="2757328"/>
            <a:ext cx="493395" cy="249554"/>
          </a:xfrm>
          <a:custGeom>
            <a:avLst/>
            <a:gdLst/>
            <a:ahLst/>
            <a:cxnLst/>
            <a:rect l="l" t="t" r="r" b="b"/>
            <a:pathLst>
              <a:path w="493394" h="249555">
                <a:moveTo>
                  <a:pt x="493395" y="0"/>
                </a:moveTo>
                <a:lnTo>
                  <a:pt x="0" y="0"/>
                </a:lnTo>
                <a:lnTo>
                  <a:pt x="64389" y="21717"/>
                </a:lnTo>
                <a:lnTo>
                  <a:pt x="105537" y="32512"/>
                </a:lnTo>
                <a:lnTo>
                  <a:pt x="145161" y="43434"/>
                </a:lnTo>
                <a:lnTo>
                  <a:pt x="182880" y="65024"/>
                </a:lnTo>
                <a:lnTo>
                  <a:pt x="218440" y="86741"/>
                </a:lnTo>
                <a:lnTo>
                  <a:pt x="247523" y="119253"/>
                </a:lnTo>
                <a:lnTo>
                  <a:pt x="249936" y="140969"/>
                </a:lnTo>
                <a:lnTo>
                  <a:pt x="249047" y="249300"/>
                </a:lnTo>
                <a:lnTo>
                  <a:pt x="409702" y="249300"/>
                </a:lnTo>
                <a:lnTo>
                  <a:pt x="434975" y="205994"/>
                </a:lnTo>
                <a:lnTo>
                  <a:pt x="455929" y="173481"/>
                </a:lnTo>
                <a:lnTo>
                  <a:pt x="472440" y="130175"/>
                </a:lnTo>
                <a:lnTo>
                  <a:pt x="484378" y="86741"/>
                </a:lnTo>
                <a:lnTo>
                  <a:pt x="491616" y="32512"/>
                </a:lnTo>
                <a:lnTo>
                  <a:pt x="493395" y="0"/>
                </a:lnTo>
                <a:close/>
              </a:path>
            </a:pathLst>
          </a:custGeom>
          <a:solidFill>
            <a:srgbClr val="1D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5212" y="1962783"/>
            <a:ext cx="909955" cy="271145"/>
          </a:xfrm>
          <a:custGeom>
            <a:avLst/>
            <a:gdLst/>
            <a:ahLst/>
            <a:cxnLst/>
            <a:rect l="l" t="t" r="r" b="b"/>
            <a:pathLst>
              <a:path w="909955" h="271144">
                <a:moveTo>
                  <a:pt x="407542" y="0"/>
                </a:moveTo>
                <a:lnTo>
                  <a:pt x="0" y="0"/>
                </a:lnTo>
                <a:lnTo>
                  <a:pt x="37592" y="10922"/>
                </a:lnTo>
                <a:lnTo>
                  <a:pt x="69468" y="32512"/>
                </a:lnTo>
                <a:lnTo>
                  <a:pt x="94106" y="65151"/>
                </a:lnTo>
                <a:lnTo>
                  <a:pt x="110109" y="97663"/>
                </a:lnTo>
                <a:lnTo>
                  <a:pt x="115697" y="130175"/>
                </a:lnTo>
                <a:lnTo>
                  <a:pt x="110109" y="173482"/>
                </a:lnTo>
                <a:lnTo>
                  <a:pt x="94106" y="205994"/>
                </a:lnTo>
                <a:lnTo>
                  <a:pt x="69468" y="227711"/>
                </a:lnTo>
                <a:lnTo>
                  <a:pt x="37592" y="249428"/>
                </a:lnTo>
                <a:lnTo>
                  <a:pt x="0" y="271018"/>
                </a:lnTo>
                <a:lnTo>
                  <a:pt x="517652" y="271018"/>
                </a:lnTo>
                <a:lnTo>
                  <a:pt x="515620" y="249428"/>
                </a:lnTo>
                <a:lnTo>
                  <a:pt x="512191" y="227711"/>
                </a:lnTo>
                <a:lnTo>
                  <a:pt x="507491" y="195199"/>
                </a:lnTo>
                <a:lnTo>
                  <a:pt x="909954" y="54229"/>
                </a:lnTo>
                <a:lnTo>
                  <a:pt x="444881" y="54229"/>
                </a:lnTo>
                <a:lnTo>
                  <a:pt x="417829" y="10922"/>
                </a:lnTo>
                <a:lnTo>
                  <a:pt x="407542" y="0"/>
                </a:lnTo>
                <a:close/>
              </a:path>
            </a:pathLst>
          </a:custGeom>
          <a:solidFill>
            <a:srgbClr val="1D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945" y="1944724"/>
            <a:ext cx="726440" cy="640080"/>
          </a:xfrm>
          <a:custGeom>
            <a:avLst/>
            <a:gdLst/>
            <a:ahLst/>
            <a:cxnLst/>
            <a:rect l="l" t="t" r="r" b="b"/>
            <a:pathLst>
              <a:path w="726440" h="640080">
                <a:moveTo>
                  <a:pt x="0" y="0"/>
                </a:moveTo>
                <a:lnTo>
                  <a:pt x="0" y="639889"/>
                </a:lnTo>
                <a:lnTo>
                  <a:pt x="41056" y="639889"/>
                </a:lnTo>
                <a:lnTo>
                  <a:pt x="82807" y="618172"/>
                </a:lnTo>
                <a:lnTo>
                  <a:pt x="122501" y="607377"/>
                </a:lnTo>
                <a:lnTo>
                  <a:pt x="159677" y="585660"/>
                </a:lnTo>
                <a:lnTo>
                  <a:pt x="193890" y="553148"/>
                </a:lnTo>
                <a:lnTo>
                  <a:pt x="224675" y="531431"/>
                </a:lnTo>
                <a:lnTo>
                  <a:pt x="726033" y="531431"/>
                </a:lnTo>
                <a:lnTo>
                  <a:pt x="301244" y="379666"/>
                </a:lnTo>
                <a:lnTo>
                  <a:pt x="307009" y="336359"/>
                </a:lnTo>
                <a:lnTo>
                  <a:pt x="301256" y="260413"/>
                </a:lnTo>
                <a:lnTo>
                  <a:pt x="290322" y="217106"/>
                </a:lnTo>
                <a:lnTo>
                  <a:pt x="253707" y="152082"/>
                </a:lnTo>
                <a:lnTo>
                  <a:pt x="228600" y="119570"/>
                </a:lnTo>
                <a:lnTo>
                  <a:pt x="199326" y="87058"/>
                </a:lnTo>
                <a:lnTo>
                  <a:pt x="166192" y="65341"/>
                </a:lnTo>
                <a:lnTo>
                  <a:pt x="129451" y="43624"/>
                </a:lnTo>
                <a:lnTo>
                  <a:pt x="89397" y="21907"/>
                </a:lnTo>
                <a:lnTo>
                  <a:pt x="46314" y="11112"/>
                </a:lnTo>
                <a:lnTo>
                  <a:pt x="0" y="0"/>
                </a:lnTo>
                <a:close/>
              </a:path>
            </a:pathLst>
          </a:custGeom>
          <a:solidFill>
            <a:srgbClr val="1D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0" y="809638"/>
            <a:ext cx="571500" cy="119380"/>
          </a:xfrm>
          <a:custGeom>
            <a:avLst/>
            <a:gdLst/>
            <a:ahLst/>
            <a:cxnLst/>
            <a:rect l="l" t="t" r="r" b="b"/>
            <a:pathLst>
              <a:path w="571500" h="119380">
                <a:moveTo>
                  <a:pt x="571119" y="0"/>
                </a:moveTo>
                <a:lnTo>
                  <a:pt x="0" y="0"/>
                </a:lnTo>
                <a:lnTo>
                  <a:pt x="31622" y="32512"/>
                </a:lnTo>
                <a:lnTo>
                  <a:pt x="67182" y="54229"/>
                </a:lnTo>
                <a:lnTo>
                  <a:pt x="106171" y="86741"/>
                </a:lnTo>
                <a:lnTo>
                  <a:pt x="147827" y="97536"/>
                </a:lnTo>
                <a:lnTo>
                  <a:pt x="237235" y="119253"/>
                </a:lnTo>
                <a:lnTo>
                  <a:pt x="377316" y="119253"/>
                </a:lnTo>
                <a:lnTo>
                  <a:pt x="423290" y="97536"/>
                </a:lnTo>
                <a:lnTo>
                  <a:pt x="463676" y="86741"/>
                </a:lnTo>
                <a:lnTo>
                  <a:pt x="500506" y="65024"/>
                </a:lnTo>
                <a:lnTo>
                  <a:pt x="533653" y="32512"/>
                </a:lnTo>
                <a:lnTo>
                  <a:pt x="562863" y="10794"/>
                </a:lnTo>
                <a:lnTo>
                  <a:pt x="571119" y="0"/>
                </a:lnTo>
                <a:close/>
              </a:path>
            </a:pathLst>
          </a:custGeom>
          <a:solidFill>
            <a:srgbClr val="1D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90417" y="306261"/>
            <a:ext cx="1203325" cy="542290"/>
          </a:xfrm>
          <a:custGeom>
            <a:avLst/>
            <a:gdLst/>
            <a:ahLst/>
            <a:cxnLst/>
            <a:rect l="l" t="t" r="r" b="b"/>
            <a:pathLst>
              <a:path w="1203325" h="542289">
                <a:moveTo>
                  <a:pt x="874776" y="0"/>
                </a:moveTo>
                <a:lnTo>
                  <a:pt x="831469" y="0"/>
                </a:lnTo>
                <a:lnTo>
                  <a:pt x="787780" y="10922"/>
                </a:lnTo>
                <a:lnTo>
                  <a:pt x="744346" y="10922"/>
                </a:lnTo>
                <a:lnTo>
                  <a:pt x="701420" y="32639"/>
                </a:lnTo>
                <a:lnTo>
                  <a:pt x="658240" y="43434"/>
                </a:lnTo>
                <a:lnTo>
                  <a:pt x="619125" y="75946"/>
                </a:lnTo>
                <a:lnTo>
                  <a:pt x="584200" y="97662"/>
                </a:lnTo>
                <a:lnTo>
                  <a:pt x="553846" y="130175"/>
                </a:lnTo>
                <a:lnTo>
                  <a:pt x="528319" y="162687"/>
                </a:lnTo>
                <a:lnTo>
                  <a:pt x="507872" y="195199"/>
                </a:lnTo>
                <a:lnTo>
                  <a:pt x="493013" y="238506"/>
                </a:lnTo>
                <a:lnTo>
                  <a:pt x="483742" y="281940"/>
                </a:lnTo>
                <a:lnTo>
                  <a:pt x="480567" y="325247"/>
                </a:lnTo>
                <a:lnTo>
                  <a:pt x="483742" y="357759"/>
                </a:lnTo>
                <a:lnTo>
                  <a:pt x="0" y="542036"/>
                </a:lnTo>
                <a:lnTo>
                  <a:pt x="465073" y="542036"/>
                </a:lnTo>
                <a:lnTo>
                  <a:pt x="558038" y="509524"/>
                </a:lnTo>
                <a:lnTo>
                  <a:pt x="1129157" y="509524"/>
                </a:lnTo>
                <a:lnTo>
                  <a:pt x="1166621" y="455295"/>
                </a:lnTo>
                <a:lnTo>
                  <a:pt x="1194561" y="390271"/>
                </a:lnTo>
                <a:lnTo>
                  <a:pt x="1201292" y="346964"/>
                </a:lnTo>
                <a:lnTo>
                  <a:pt x="1203197" y="314452"/>
                </a:lnTo>
                <a:lnTo>
                  <a:pt x="1199769" y="271018"/>
                </a:lnTo>
                <a:lnTo>
                  <a:pt x="1176782" y="195199"/>
                </a:lnTo>
                <a:lnTo>
                  <a:pt x="1156461" y="162687"/>
                </a:lnTo>
                <a:lnTo>
                  <a:pt x="1131696" y="130175"/>
                </a:lnTo>
                <a:lnTo>
                  <a:pt x="1103121" y="97662"/>
                </a:lnTo>
                <a:lnTo>
                  <a:pt x="1070990" y="75946"/>
                </a:lnTo>
                <a:lnTo>
                  <a:pt x="1036065" y="54229"/>
                </a:lnTo>
                <a:lnTo>
                  <a:pt x="998473" y="32639"/>
                </a:lnTo>
                <a:lnTo>
                  <a:pt x="958722" y="21717"/>
                </a:lnTo>
                <a:lnTo>
                  <a:pt x="874776" y="0"/>
                </a:lnTo>
                <a:close/>
              </a:path>
            </a:pathLst>
          </a:custGeom>
          <a:solidFill>
            <a:srgbClr val="1D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9105" y="235884"/>
            <a:ext cx="939800" cy="1311910"/>
          </a:xfrm>
          <a:custGeom>
            <a:avLst/>
            <a:gdLst/>
            <a:ahLst/>
            <a:cxnLst/>
            <a:rect l="l" t="t" r="r" b="b"/>
            <a:pathLst>
              <a:path w="939800" h="1311910">
                <a:moveTo>
                  <a:pt x="529386" y="0"/>
                </a:moveTo>
                <a:lnTo>
                  <a:pt x="441667" y="0"/>
                </a:lnTo>
                <a:lnTo>
                  <a:pt x="354152" y="21716"/>
                </a:lnTo>
                <a:lnTo>
                  <a:pt x="314071" y="43307"/>
                </a:lnTo>
                <a:lnTo>
                  <a:pt x="277190" y="54228"/>
                </a:lnTo>
                <a:lnTo>
                  <a:pt x="243763" y="86740"/>
                </a:lnTo>
                <a:lnTo>
                  <a:pt x="214033" y="108458"/>
                </a:lnTo>
                <a:lnTo>
                  <a:pt x="188239" y="140970"/>
                </a:lnTo>
                <a:lnTo>
                  <a:pt x="166636" y="173482"/>
                </a:lnTo>
                <a:lnTo>
                  <a:pt x="136944" y="238505"/>
                </a:lnTo>
                <a:lnTo>
                  <a:pt x="129336" y="281813"/>
                </a:lnTo>
                <a:lnTo>
                  <a:pt x="126885" y="314325"/>
                </a:lnTo>
                <a:lnTo>
                  <a:pt x="129832" y="357759"/>
                </a:lnTo>
                <a:lnTo>
                  <a:pt x="153746" y="433577"/>
                </a:lnTo>
                <a:lnTo>
                  <a:pt x="174840" y="477012"/>
                </a:lnTo>
                <a:lnTo>
                  <a:pt x="201244" y="509524"/>
                </a:lnTo>
                <a:lnTo>
                  <a:pt x="232524" y="542036"/>
                </a:lnTo>
                <a:lnTo>
                  <a:pt x="268198" y="563626"/>
                </a:lnTo>
                <a:lnTo>
                  <a:pt x="307848" y="585342"/>
                </a:lnTo>
                <a:lnTo>
                  <a:pt x="351002" y="607060"/>
                </a:lnTo>
                <a:lnTo>
                  <a:pt x="397217" y="617854"/>
                </a:lnTo>
                <a:lnTo>
                  <a:pt x="397217" y="1073150"/>
                </a:lnTo>
                <a:lnTo>
                  <a:pt x="299910" y="1094867"/>
                </a:lnTo>
                <a:lnTo>
                  <a:pt x="253746" y="1116457"/>
                </a:lnTo>
                <a:lnTo>
                  <a:pt x="209588" y="1138174"/>
                </a:lnTo>
                <a:lnTo>
                  <a:pt x="167652" y="1159890"/>
                </a:lnTo>
                <a:lnTo>
                  <a:pt x="128193" y="1181608"/>
                </a:lnTo>
                <a:lnTo>
                  <a:pt x="91465" y="1214120"/>
                </a:lnTo>
                <a:lnTo>
                  <a:pt x="57683" y="1246632"/>
                </a:lnTo>
                <a:lnTo>
                  <a:pt x="27127" y="1279144"/>
                </a:lnTo>
                <a:lnTo>
                  <a:pt x="0" y="1311656"/>
                </a:lnTo>
                <a:lnTo>
                  <a:pt x="370306" y="1311656"/>
                </a:lnTo>
                <a:lnTo>
                  <a:pt x="378523" y="1300733"/>
                </a:lnTo>
                <a:lnTo>
                  <a:pt x="410425" y="1279144"/>
                </a:lnTo>
                <a:lnTo>
                  <a:pt x="448081" y="1268221"/>
                </a:lnTo>
                <a:lnTo>
                  <a:pt x="939469" y="1268221"/>
                </a:lnTo>
                <a:lnTo>
                  <a:pt x="919149" y="1246632"/>
                </a:lnTo>
                <a:lnTo>
                  <a:pt x="885240" y="1214120"/>
                </a:lnTo>
                <a:lnTo>
                  <a:pt x="848283" y="1181608"/>
                </a:lnTo>
                <a:lnTo>
                  <a:pt x="808659" y="1159890"/>
                </a:lnTo>
                <a:lnTo>
                  <a:pt x="766368" y="1138174"/>
                </a:lnTo>
                <a:lnTo>
                  <a:pt x="721918" y="1116457"/>
                </a:lnTo>
                <a:lnTo>
                  <a:pt x="675436" y="1094867"/>
                </a:lnTo>
                <a:lnTo>
                  <a:pt x="577392" y="1073150"/>
                </a:lnTo>
                <a:lnTo>
                  <a:pt x="577392" y="617854"/>
                </a:lnTo>
                <a:lnTo>
                  <a:pt x="620445" y="607060"/>
                </a:lnTo>
                <a:lnTo>
                  <a:pt x="660450" y="596138"/>
                </a:lnTo>
                <a:lnTo>
                  <a:pt x="697407" y="574548"/>
                </a:lnTo>
                <a:lnTo>
                  <a:pt x="730808" y="552830"/>
                </a:lnTo>
                <a:lnTo>
                  <a:pt x="760526" y="520318"/>
                </a:lnTo>
                <a:lnTo>
                  <a:pt x="786307" y="487807"/>
                </a:lnTo>
                <a:lnTo>
                  <a:pt x="807897" y="455295"/>
                </a:lnTo>
                <a:lnTo>
                  <a:pt x="837615" y="390271"/>
                </a:lnTo>
                <a:lnTo>
                  <a:pt x="847648" y="314325"/>
                </a:lnTo>
                <a:lnTo>
                  <a:pt x="844727" y="271017"/>
                </a:lnTo>
                <a:lnTo>
                  <a:pt x="822121" y="195072"/>
                </a:lnTo>
                <a:lnTo>
                  <a:pt x="780084" y="130048"/>
                </a:lnTo>
                <a:lnTo>
                  <a:pt x="752906" y="97536"/>
                </a:lnTo>
                <a:lnTo>
                  <a:pt x="688263" y="54228"/>
                </a:lnTo>
                <a:lnTo>
                  <a:pt x="651560" y="32512"/>
                </a:lnTo>
                <a:lnTo>
                  <a:pt x="571677" y="10795"/>
                </a:lnTo>
                <a:lnTo>
                  <a:pt x="529386" y="0"/>
                </a:lnTo>
                <a:close/>
              </a:path>
            </a:pathLst>
          </a:custGeom>
          <a:solidFill>
            <a:srgbClr val="1D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06873" y="2663189"/>
            <a:ext cx="3878579" cy="0"/>
          </a:xfrm>
          <a:custGeom>
            <a:avLst/>
            <a:gdLst/>
            <a:ahLst/>
            <a:cxnLst/>
            <a:rect l="l" t="t" r="r" b="b"/>
            <a:pathLst>
              <a:path w="3878579">
                <a:moveTo>
                  <a:pt x="3878579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1DAC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179" y="4998720"/>
            <a:ext cx="1164590" cy="1905"/>
          </a:xfrm>
          <a:custGeom>
            <a:avLst/>
            <a:gdLst/>
            <a:ahLst/>
            <a:cxnLst/>
            <a:rect l="l" t="t" r="r" b="b"/>
            <a:pathLst>
              <a:path w="1164590" h="1904">
                <a:moveTo>
                  <a:pt x="0" y="0"/>
                </a:moveTo>
                <a:lnTo>
                  <a:pt x="1164082" y="1396"/>
                </a:lnTo>
              </a:path>
            </a:pathLst>
          </a:custGeom>
          <a:ln w="12700">
            <a:solidFill>
              <a:srgbClr val="0021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38288" y="4998720"/>
            <a:ext cx="1210310" cy="0"/>
          </a:xfrm>
          <a:custGeom>
            <a:avLst/>
            <a:gdLst/>
            <a:ahLst/>
            <a:cxnLst/>
            <a:rect l="l" t="t" r="r" b="b"/>
            <a:pathLst>
              <a:path w="1210309">
                <a:moveTo>
                  <a:pt x="0" y="0"/>
                </a:moveTo>
                <a:lnTo>
                  <a:pt x="1209928" y="0"/>
                </a:lnTo>
              </a:path>
            </a:pathLst>
          </a:custGeom>
          <a:ln w="12700">
            <a:solidFill>
              <a:srgbClr val="E1E0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91490" y="4843678"/>
            <a:ext cx="114935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solidFill>
                  <a:srgbClr val="6F6D74"/>
                </a:solidFill>
                <a:latin typeface="Segoe UI"/>
                <a:cs typeface="Segoe UI"/>
              </a:rPr>
              <a:t>Texas </a:t>
            </a:r>
            <a:r>
              <a:rPr sz="650" spc="15" dirty="0">
                <a:solidFill>
                  <a:srgbClr val="6F6D74"/>
                </a:solidFill>
                <a:latin typeface="Segoe UI"/>
                <a:cs typeface="Segoe UI"/>
              </a:rPr>
              <a:t>A&amp;M </a:t>
            </a:r>
            <a:r>
              <a:rPr sz="650" spc="5" dirty="0">
                <a:solidFill>
                  <a:srgbClr val="6F6D74"/>
                </a:solidFill>
                <a:latin typeface="Segoe UI"/>
                <a:cs typeface="Segoe UI"/>
              </a:rPr>
              <a:t>AgriLife</a:t>
            </a:r>
            <a:r>
              <a:rPr sz="650" spc="-45" dirty="0">
                <a:solidFill>
                  <a:srgbClr val="6F6D74"/>
                </a:solidFill>
                <a:latin typeface="Segoe UI"/>
                <a:cs typeface="Segoe UI"/>
              </a:rPr>
              <a:t> </a:t>
            </a:r>
            <a:r>
              <a:rPr sz="650" spc="5" dirty="0">
                <a:solidFill>
                  <a:srgbClr val="6F6D74"/>
                </a:solidFill>
                <a:latin typeface="Segoe UI"/>
                <a:cs typeface="Segoe UI"/>
              </a:rPr>
              <a:t>Extension</a:t>
            </a:r>
            <a:endParaRPr sz="65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35620" y="4843678"/>
            <a:ext cx="122301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5" dirty="0">
                <a:solidFill>
                  <a:srgbClr val="6F6D74"/>
                </a:solidFill>
                <a:latin typeface="Segoe UI"/>
                <a:cs typeface="Segoe UI"/>
              </a:rPr>
              <a:t>Texas </a:t>
            </a:r>
            <a:r>
              <a:rPr sz="650" dirty="0">
                <a:solidFill>
                  <a:srgbClr val="6F6D74"/>
                </a:solidFill>
                <a:latin typeface="Segoe UI"/>
                <a:cs typeface="Segoe UI"/>
              </a:rPr>
              <a:t>Rural </a:t>
            </a:r>
            <a:r>
              <a:rPr sz="650" spc="5" dirty="0">
                <a:solidFill>
                  <a:srgbClr val="6F6D74"/>
                </a:solidFill>
                <a:latin typeface="Segoe UI"/>
                <a:cs typeface="Segoe UI"/>
              </a:rPr>
              <a:t>Leadership</a:t>
            </a:r>
            <a:r>
              <a:rPr sz="650" spc="-20" dirty="0">
                <a:solidFill>
                  <a:srgbClr val="6F6D74"/>
                </a:solidFill>
                <a:latin typeface="Segoe UI"/>
                <a:cs typeface="Segoe UI"/>
              </a:rPr>
              <a:t> </a:t>
            </a:r>
            <a:r>
              <a:rPr sz="650" spc="5" dirty="0">
                <a:solidFill>
                  <a:srgbClr val="6F6D74"/>
                </a:solidFill>
                <a:latin typeface="Segoe UI"/>
                <a:cs typeface="Segoe UI"/>
              </a:rPr>
              <a:t>Program</a:t>
            </a:r>
            <a:endParaRPr sz="65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240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3028" y="900292"/>
            <a:ext cx="2839085" cy="4483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825750" algn="l"/>
              </a:tabLst>
            </a:pPr>
            <a:r>
              <a:rPr sz="2750" u="heavy" dirty="0">
                <a:uFill>
                  <a:solidFill>
                    <a:srgbClr val="1DACEB"/>
                  </a:solidFill>
                </a:uFill>
                <a:latin typeface="Century"/>
                <a:cs typeface="Century"/>
              </a:rPr>
              <a:t>Contact</a:t>
            </a:r>
            <a:r>
              <a:rPr sz="2750" u="heavy" spc="-130" dirty="0">
                <a:uFill>
                  <a:solidFill>
                    <a:srgbClr val="1DACEB"/>
                  </a:solidFill>
                </a:uFill>
                <a:latin typeface="Century"/>
                <a:cs typeface="Century"/>
              </a:rPr>
              <a:t> </a:t>
            </a:r>
            <a:r>
              <a:rPr sz="2750" u="heavy" spc="-15" dirty="0">
                <a:uFill>
                  <a:solidFill>
                    <a:srgbClr val="1DACEB"/>
                  </a:solidFill>
                </a:uFill>
                <a:latin typeface="Century"/>
                <a:cs typeface="Century"/>
              </a:rPr>
              <a:t>Info:	</a:t>
            </a:r>
            <a:endParaRPr sz="2750" dirty="0">
              <a:latin typeface="Century"/>
              <a:cs typeface="Centur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028" y="1477877"/>
            <a:ext cx="4191000" cy="34034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Craig </a:t>
            </a:r>
            <a:r>
              <a:rPr sz="1200" b="1" spc="-40" dirty="0">
                <a:solidFill>
                  <a:srgbClr val="FFFFFF"/>
                </a:solidFill>
                <a:latin typeface="Segoe UI"/>
                <a:cs typeface="Segoe UI"/>
              </a:rPr>
              <a:t>Rotter,</a:t>
            </a:r>
            <a:r>
              <a:rPr sz="1200" b="1" spc="-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PhD</a:t>
            </a:r>
            <a:endParaRPr sz="1200" dirty="0">
              <a:latin typeface="Segoe UI"/>
              <a:cs typeface="Segoe UI"/>
            </a:endParaRPr>
          </a:p>
          <a:p>
            <a:pPr marL="12700" marR="1865630">
              <a:lnSpc>
                <a:spcPct val="100000"/>
              </a:lnSpc>
              <a:spcBef>
                <a:spcPts val="10"/>
              </a:spcBef>
            </a:pPr>
            <a:r>
              <a:rPr sz="1050" spc="-20" dirty="0">
                <a:solidFill>
                  <a:srgbClr val="FFFFFF"/>
                </a:solidFill>
                <a:latin typeface="Segoe UI"/>
                <a:cs typeface="Segoe UI"/>
              </a:rPr>
              <a:t>Texas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Rural </a:t>
            </a:r>
            <a:r>
              <a:rPr sz="1050" spc="-5" dirty="0">
                <a:solidFill>
                  <a:srgbClr val="FFFFFF"/>
                </a:solidFill>
                <a:latin typeface="Segoe UI"/>
                <a:cs typeface="Segoe UI"/>
              </a:rPr>
              <a:t>Leadership 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Program  </a:t>
            </a:r>
            <a:endParaRPr lang="en-US" sz="1050" spc="-10" dirty="0">
              <a:solidFill>
                <a:srgbClr val="FFFFFF"/>
              </a:solidFill>
              <a:latin typeface="Segoe UI"/>
              <a:cs typeface="Segoe UI"/>
            </a:endParaRPr>
          </a:p>
          <a:p>
            <a:pPr marL="12700" marR="1865630">
              <a:lnSpc>
                <a:spcPct val="100000"/>
              </a:lnSpc>
              <a:spcBef>
                <a:spcPts val="10"/>
              </a:spcBef>
            </a:pPr>
            <a:r>
              <a:rPr sz="1050" spc="-2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lang="en-US" sz="1050" spc="-20" dirty="0">
                <a:solidFill>
                  <a:srgbClr val="FFFFFF"/>
                </a:solidFill>
                <a:latin typeface="Segoe UI"/>
                <a:cs typeface="Segoe UI"/>
              </a:rPr>
              <a:t>exas</a:t>
            </a:r>
            <a:r>
              <a:rPr sz="105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A&amp;M </a:t>
            </a:r>
            <a:r>
              <a:rPr sz="1050" spc="-5" dirty="0">
                <a:solidFill>
                  <a:srgbClr val="FFFFFF"/>
                </a:solidFill>
                <a:latin typeface="Segoe UI"/>
                <a:cs typeface="Segoe UI"/>
              </a:rPr>
              <a:t>AgriLife Extension</a:t>
            </a:r>
            <a:r>
              <a:rPr sz="1050" spc="-1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Service  T</a:t>
            </a:r>
            <a:r>
              <a:rPr lang="en-US" sz="1050" dirty="0">
                <a:solidFill>
                  <a:srgbClr val="FFFFFF"/>
                </a:solidFill>
                <a:latin typeface="Segoe UI"/>
                <a:cs typeface="Segoe UI"/>
              </a:rPr>
              <a:t>exas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 A&amp;M</a:t>
            </a:r>
            <a:r>
              <a:rPr sz="105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University</a:t>
            </a:r>
            <a:endParaRPr sz="105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Department of </a:t>
            </a:r>
            <a:r>
              <a:rPr sz="1050" spc="-5" dirty="0">
                <a:solidFill>
                  <a:srgbClr val="FFFFFF"/>
                </a:solidFill>
                <a:latin typeface="Segoe UI"/>
                <a:cs typeface="Segoe UI"/>
              </a:rPr>
              <a:t>Agricultural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Leadership, Education, &amp;</a:t>
            </a:r>
            <a:r>
              <a:rPr sz="1050" spc="-1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Communications</a:t>
            </a:r>
            <a:endParaRPr sz="105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125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lang="en-US" sz="1050" spc="-5" dirty="0">
                <a:solidFill>
                  <a:srgbClr val="FFFFFF"/>
                </a:solidFill>
                <a:latin typeface="Segoe UI"/>
                <a:cs typeface="Segoe UI"/>
              </a:rPr>
              <a:t>2116</a:t>
            </a:r>
            <a:r>
              <a:rPr lang="en-US" sz="105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Segoe UI"/>
                <a:cs typeface="Segoe UI"/>
              </a:rPr>
              <a:t>TAMU</a:t>
            </a:r>
            <a:endParaRPr lang="en-US" sz="105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lang="en-US" sz="1050" spc="-15" dirty="0">
                <a:solidFill>
                  <a:srgbClr val="FFFFFF"/>
                </a:solidFill>
                <a:latin typeface="Segoe UI"/>
                <a:cs typeface="Segoe UI"/>
              </a:rPr>
              <a:t>College </a:t>
            </a:r>
            <a:r>
              <a:rPr lang="en-US" sz="1050" spc="-10" dirty="0">
                <a:solidFill>
                  <a:srgbClr val="FFFFFF"/>
                </a:solidFill>
                <a:latin typeface="Segoe UI"/>
                <a:cs typeface="Segoe UI"/>
              </a:rPr>
              <a:t>Station, </a:t>
            </a:r>
            <a:r>
              <a:rPr lang="en-US" sz="1050" spc="-5" dirty="0">
                <a:solidFill>
                  <a:srgbClr val="FFFFFF"/>
                </a:solidFill>
                <a:latin typeface="Segoe UI"/>
                <a:cs typeface="Segoe UI"/>
              </a:rPr>
              <a:t>TX </a:t>
            </a:r>
            <a:r>
              <a:rPr lang="en-US" sz="1050" spc="-15" dirty="0">
                <a:solidFill>
                  <a:srgbClr val="FFFFFF"/>
                </a:solidFill>
                <a:latin typeface="Segoe UI"/>
                <a:cs typeface="Segoe UI"/>
              </a:rPr>
              <a:t>77843 </a:t>
            </a:r>
            <a:r>
              <a:rPr lang="en-US" sz="105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  <a:hlinkClick r:id="rId3"/>
              </a:rPr>
              <a:t>craig.rotter@ag.tamu.edu</a:t>
            </a:r>
            <a:r>
              <a:rPr lang="en-US" sz="1050" spc="2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en-US" sz="1050" spc="-20" dirty="0">
                <a:solidFill>
                  <a:srgbClr val="FFFFFF"/>
                </a:solidFill>
                <a:latin typeface="Segoe UI"/>
                <a:cs typeface="Segoe UI"/>
              </a:rPr>
              <a:t>979.587.1992</a:t>
            </a:r>
            <a:endParaRPr lang="en-US" sz="105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125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spc="-5" dirty="0">
                <a:solidFill>
                  <a:srgbClr val="FFFFFF"/>
                </a:solidFill>
                <a:latin typeface="Segoe UI"/>
                <a:cs typeface="Segoe UI"/>
              </a:rPr>
              <a:t>Scott Cummings, </a:t>
            </a:r>
            <a:r>
              <a:rPr lang="en-US" sz="1100" b="1" spc="-5" dirty="0" err="1">
                <a:solidFill>
                  <a:srgbClr val="FFFFFF"/>
                </a:solidFill>
                <a:latin typeface="Segoe UI"/>
                <a:cs typeface="Segoe UI"/>
              </a:rPr>
              <a:t>Dr.P.H</a:t>
            </a:r>
            <a:r>
              <a:rPr lang="en-US" sz="1100" b="1" spc="-5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lang="en-US" sz="1100" dirty="0">
              <a:latin typeface="Segoe UI"/>
              <a:cs typeface="Segoe UI"/>
            </a:endParaRPr>
          </a:p>
          <a:p>
            <a:pPr marL="12700" marR="1865630">
              <a:lnSpc>
                <a:spcPct val="100000"/>
              </a:lnSpc>
              <a:spcBef>
                <a:spcPts val="10"/>
              </a:spcBef>
            </a:pPr>
            <a:r>
              <a:rPr lang="en-US" sz="1050" spc="-20" dirty="0">
                <a:solidFill>
                  <a:srgbClr val="FFFFFF"/>
                </a:solidFill>
                <a:latin typeface="Segoe UI"/>
                <a:cs typeface="Segoe UI"/>
              </a:rPr>
              <a:t>Texas </a:t>
            </a:r>
            <a:r>
              <a:rPr lang="en-US" sz="1050" dirty="0">
                <a:solidFill>
                  <a:srgbClr val="FFFFFF"/>
                </a:solidFill>
                <a:latin typeface="Segoe UI"/>
                <a:cs typeface="Segoe UI"/>
              </a:rPr>
              <a:t>A&amp;M </a:t>
            </a:r>
            <a:r>
              <a:rPr lang="en-US" sz="1050" spc="-5" dirty="0">
                <a:solidFill>
                  <a:srgbClr val="FFFFFF"/>
                </a:solidFill>
                <a:latin typeface="Segoe UI"/>
                <a:cs typeface="Segoe UI"/>
              </a:rPr>
              <a:t>AgriLife Extension</a:t>
            </a:r>
            <a:r>
              <a:rPr lang="en-US" sz="1050" spc="-1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Segoe UI"/>
                <a:cs typeface="Segoe UI"/>
              </a:rPr>
              <a:t>Service  Texas A&amp;M</a:t>
            </a:r>
            <a:r>
              <a:rPr lang="en-US" sz="105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Segoe UI"/>
                <a:cs typeface="Segoe UI"/>
              </a:rPr>
              <a:t>University</a:t>
            </a:r>
            <a:endParaRPr lang="en-US" sz="105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lang="en-US" sz="1050" dirty="0">
                <a:solidFill>
                  <a:srgbClr val="FFFFFF"/>
                </a:solidFill>
                <a:latin typeface="Segoe UI"/>
                <a:cs typeface="Segoe UI"/>
              </a:rPr>
              <a:t>Department of </a:t>
            </a:r>
            <a:r>
              <a:rPr lang="en-US" sz="1050" spc="-5" dirty="0">
                <a:solidFill>
                  <a:srgbClr val="FFFFFF"/>
                </a:solidFill>
                <a:latin typeface="Segoe UI"/>
                <a:cs typeface="Segoe UI"/>
              </a:rPr>
              <a:t>Agricultural </a:t>
            </a:r>
            <a:r>
              <a:rPr lang="en-US" sz="1050" dirty="0">
                <a:solidFill>
                  <a:srgbClr val="FFFFFF"/>
                </a:solidFill>
                <a:latin typeface="Segoe UI"/>
                <a:cs typeface="Segoe UI"/>
              </a:rPr>
              <a:t>Leadership, Education, &amp;</a:t>
            </a:r>
            <a:r>
              <a:rPr lang="en-US" sz="1050" spc="-1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Segoe UI"/>
                <a:cs typeface="Segoe UI"/>
              </a:rPr>
              <a:t>Communications</a:t>
            </a:r>
            <a:endParaRPr lang="en-US" sz="105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050" spc="-5" dirty="0">
                <a:solidFill>
                  <a:srgbClr val="FFFFFF"/>
                </a:solidFill>
                <a:latin typeface="Segoe UI"/>
                <a:cs typeface="Segoe UI"/>
              </a:rPr>
              <a:t>2116</a:t>
            </a:r>
            <a:r>
              <a:rPr sz="105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dirty="0">
                <a:solidFill>
                  <a:srgbClr val="FFFFFF"/>
                </a:solidFill>
                <a:latin typeface="Segoe UI"/>
                <a:cs typeface="Segoe UI"/>
              </a:rPr>
              <a:t>TAMU</a:t>
            </a:r>
            <a:endParaRPr sz="105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50" spc="-15" dirty="0">
                <a:solidFill>
                  <a:srgbClr val="FFFFFF"/>
                </a:solidFill>
                <a:latin typeface="Segoe UI"/>
                <a:cs typeface="Segoe UI"/>
              </a:rPr>
              <a:t>College </a:t>
            </a:r>
            <a:r>
              <a:rPr sz="1050" spc="-10" dirty="0">
                <a:solidFill>
                  <a:srgbClr val="FFFFFF"/>
                </a:solidFill>
                <a:latin typeface="Segoe UI"/>
                <a:cs typeface="Segoe UI"/>
              </a:rPr>
              <a:t>Station, </a:t>
            </a:r>
            <a:r>
              <a:rPr sz="1050" spc="-5" dirty="0">
                <a:solidFill>
                  <a:srgbClr val="FFFFFF"/>
                </a:solidFill>
                <a:latin typeface="Segoe UI"/>
                <a:cs typeface="Segoe UI"/>
              </a:rPr>
              <a:t>TX </a:t>
            </a:r>
            <a:r>
              <a:rPr sz="1050" spc="-15" dirty="0">
                <a:solidFill>
                  <a:srgbClr val="FFFFFF"/>
                </a:solidFill>
                <a:latin typeface="Segoe UI"/>
                <a:cs typeface="Segoe UI"/>
              </a:rPr>
              <a:t>77843 </a:t>
            </a:r>
            <a:r>
              <a:rPr lang="en-US" sz="1050" u="sng" spc="-1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scott.cummings@ag.tamu.edu</a:t>
            </a:r>
            <a:r>
              <a:rPr sz="1050" spc="2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Segoe UI"/>
                <a:cs typeface="Segoe UI"/>
              </a:rPr>
              <a:t>979.</a:t>
            </a:r>
            <a:r>
              <a:rPr lang="en-US" sz="1050" spc="-20" dirty="0">
                <a:solidFill>
                  <a:srgbClr val="FFFFFF"/>
                </a:solidFill>
                <a:latin typeface="Segoe UI"/>
                <a:cs typeface="Segoe UI"/>
              </a:rPr>
              <a:t>229.3187</a:t>
            </a:r>
            <a:endParaRPr sz="105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050" spc="-15" dirty="0" err="1">
                <a:solidFill>
                  <a:srgbClr val="FFFFFF"/>
                </a:solidFill>
                <a:latin typeface="Segoe UI"/>
                <a:cs typeface="Segoe UI"/>
              </a:rPr>
              <a:t>TRLP.tamu.edu</a:t>
            </a:r>
            <a:endParaRPr lang="en-US" sz="105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050" spc="-5" dirty="0" err="1">
                <a:solidFill>
                  <a:srgbClr val="FFFFFF"/>
                </a:solidFill>
                <a:latin typeface="Segoe UI"/>
                <a:cs typeface="Segoe UI"/>
              </a:rPr>
              <a:t>facebook.com</a:t>
            </a:r>
            <a:r>
              <a:rPr sz="1050" spc="-5" dirty="0">
                <a:solidFill>
                  <a:srgbClr val="FFFFFF"/>
                </a:solidFill>
                <a:latin typeface="Segoe UI"/>
                <a:cs typeface="Segoe UI"/>
              </a:rPr>
              <a:t>/txruralleadership/</a:t>
            </a:r>
            <a:endParaRPr sz="1050" dirty="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6088" y="3587496"/>
            <a:ext cx="231648" cy="230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07223" y="4352544"/>
            <a:ext cx="1330452" cy="489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90900" y="262127"/>
            <a:ext cx="2362200" cy="690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Graphic 7" descr="User Network">
            <a:extLst>
              <a:ext uri="{FF2B5EF4-FFF2-40B4-BE49-F238E27FC236}">
                <a16:creationId xmlns:a16="http://schemas.microsoft.com/office/drawing/2014/main" id="{B86C8E8A-235A-E22C-4ED0-1F177702F6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20643" y="133350"/>
            <a:ext cx="2947512" cy="294751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8199" y="1264665"/>
            <a:ext cx="6674484" cy="139446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065" marR="5080" algn="ctr">
              <a:lnSpc>
                <a:spcPct val="89900"/>
              </a:lnSpc>
              <a:spcBef>
                <a:spcPts val="515"/>
              </a:spcBef>
              <a:tabLst>
                <a:tab pos="536575" algn="l"/>
              </a:tabLst>
            </a:pPr>
            <a:r>
              <a:rPr sz="3200" spc="5" dirty="0"/>
              <a:t>This </a:t>
            </a:r>
            <a:r>
              <a:rPr sz="3200" spc="-15" dirty="0"/>
              <a:t>presentation </a:t>
            </a:r>
            <a:r>
              <a:rPr sz="3200" spc="5" dirty="0"/>
              <a:t>is </a:t>
            </a:r>
            <a:r>
              <a:rPr sz="3200" spc="10" dirty="0"/>
              <a:t>the </a:t>
            </a:r>
            <a:r>
              <a:rPr sz="3200" spc="-10" dirty="0"/>
              <a:t>explicit</a:t>
            </a:r>
            <a:r>
              <a:rPr sz="3200" spc="-145" dirty="0"/>
              <a:t> </a:t>
            </a:r>
            <a:r>
              <a:rPr sz="3200" spc="-5" dirty="0"/>
              <a:t>property  </a:t>
            </a:r>
            <a:r>
              <a:rPr sz="3200" spc="10" dirty="0"/>
              <a:t>of	</a:t>
            </a:r>
            <a:r>
              <a:rPr sz="3200" spc="-135" dirty="0"/>
              <a:t>Texas </a:t>
            </a:r>
            <a:r>
              <a:rPr sz="3200" spc="-15" dirty="0"/>
              <a:t>Rural </a:t>
            </a:r>
            <a:r>
              <a:rPr sz="3200" spc="-10" dirty="0"/>
              <a:t>Leadership </a:t>
            </a:r>
            <a:r>
              <a:rPr sz="3200" spc="-25" dirty="0"/>
              <a:t>Program </a:t>
            </a:r>
            <a:r>
              <a:rPr sz="3200" spc="15" dirty="0"/>
              <a:t>and  </a:t>
            </a:r>
            <a:r>
              <a:rPr sz="3200" spc="-135" dirty="0"/>
              <a:t>Texas </a:t>
            </a:r>
            <a:r>
              <a:rPr sz="3200" spc="15" dirty="0"/>
              <a:t>A&amp;M </a:t>
            </a:r>
            <a:r>
              <a:rPr sz="3200" spc="-10" dirty="0"/>
              <a:t>AgriLife </a:t>
            </a:r>
            <a:r>
              <a:rPr sz="3200" spc="5" dirty="0"/>
              <a:t>Extension</a:t>
            </a:r>
            <a:r>
              <a:rPr sz="3200" spc="-75" dirty="0"/>
              <a:t> </a:t>
            </a:r>
            <a:r>
              <a:rPr sz="3200" spc="10" dirty="0"/>
              <a:t>Service.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550922" y="2887344"/>
            <a:ext cx="4257040" cy="550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5080" indent="-100965">
              <a:lnSpc>
                <a:spcPct val="1435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Century"/>
                <a:cs typeface="Century"/>
              </a:rPr>
              <a:t>Permission </a:t>
            </a:r>
            <a:r>
              <a:rPr sz="1200" spc="-10" dirty="0">
                <a:solidFill>
                  <a:srgbClr val="FFFFFF"/>
                </a:solidFill>
                <a:latin typeface="Century"/>
                <a:cs typeface="Century"/>
              </a:rPr>
              <a:t>to </a:t>
            </a:r>
            <a:r>
              <a:rPr sz="1200" spc="-15" dirty="0">
                <a:solidFill>
                  <a:srgbClr val="FFFFFF"/>
                </a:solidFill>
                <a:latin typeface="Century"/>
                <a:cs typeface="Century"/>
              </a:rPr>
              <a:t>copy, share, </a:t>
            </a:r>
            <a:r>
              <a:rPr sz="1200" dirty="0">
                <a:solidFill>
                  <a:srgbClr val="FFFFFF"/>
                </a:solidFill>
                <a:latin typeface="Century"/>
                <a:cs typeface="Century"/>
              </a:rPr>
              <a:t>or </a:t>
            </a:r>
            <a:r>
              <a:rPr sz="1200" spc="-5" dirty="0">
                <a:solidFill>
                  <a:srgbClr val="FFFFFF"/>
                </a:solidFill>
                <a:latin typeface="Century"/>
                <a:cs typeface="Century"/>
              </a:rPr>
              <a:t>use this presentation and/or its  content </a:t>
            </a:r>
            <a:r>
              <a:rPr sz="1200" dirty="0">
                <a:solidFill>
                  <a:srgbClr val="FFFFFF"/>
                </a:solidFill>
                <a:latin typeface="Century"/>
                <a:cs typeface="Century"/>
              </a:rPr>
              <a:t>is </a:t>
            </a:r>
            <a:r>
              <a:rPr sz="1200" spc="-5" dirty="0">
                <a:solidFill>
                  <a:srgbClr val="FFFFFF"/>
                </a:solidFill>
                <a:latin typeface="Century"/>
                <a:cs typeface="Century"/>
              </a:rPr>
              <a:t>strictly prohibited without written</a:t>
            </a:r>
            <a:r>
              <a:rPr sz="1200" spc="-15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entury"/>
                <a:cs typeface="Century"/>
              </a:rPr>
              <a:t>permission.</a:t>
            </a:r>
            <a:endParaRPr sz="1200">
              <a:latin typeface="Century"/>
              <a:cs typeface="Centur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36342" y="2731770"/>
            <a:ext cx="3880485" cy="0"/>
          </a:xfrm>
          <a:custGeom>
            <a:avLst/>
            <a:gdLst/>
            <a:ahLst/>
            <a:cxnLst/>
            <a:rect l="l" t="t" r="r" b="b"/>
            <a:pathLst>
              <a:path w="3880484">
                <a:moveTo>
                  <a:pt x="388010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1F9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94176" y="4020311"/>
            <a:ext cx="1752600" cy="644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0128" y="309372"/>
            <a:ext cx="2523744" cy="713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101" y="453390"/>
            <a:ext cx="701179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A Reflection Moment </a:t>
            </a:r>
            <a:br>
              <a:rPr lang="en-US" dirty="0"/>
            </a:br>
            <a:r>
              <a:rPr lang="en-US" dirty="0"/>
              <a:t>About Community</a:t>
            </a:r>
            <a:r>
              <a:rPr lang="en-US" spc="-20" dirty="0"/>
              <a:t>: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7256399" y="3486150"/>
            <a:ext cx="1642999" cy="14243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6700"/>
              </a:lnSpc>
              <a:spcBef>
                <a:spcPts val="100"/>
              </a:spcBef>
            </a:pPr>
            <a:r>
              <a:rPr lang="en-US" sz="1600" b="1" spc="-5" dirty="0">
                <a:solidFill>
                  <a:srgbClr val="FFFFFF"/>
                </a:solidFill>
                <a:cs typeface="Segoe UI"/>
              </a:rPr>
              <a:t>Presented b</a:t>
            </a:r>
            <a:r>
              <a:rPr sz="1600" b="1" spc="-5" dirty="0">
                <a:solidFill>
                  <a:srgbClr val="FFFFFF"/>
                </a:solidFill>
                <a:cs typeface="Segoe UI"/>
              </a:rPr>
              <a:t>y:  </a:t>
            </a:r>
            <a:br>
              <a:rPr lang="en-US" sz="1600" b="1" spc="-5" dirty="0">
                <a:solidFill>
                  <a:srgbClr val="FFFFFF"/>
                </a:solidFill>
                <a:cs typeface="Segoe UI"/>
              </a:rPr>
            </a:br>
            <a:r>
              <a:rPr lang="en-US" sz="1600" b="1" spc="-5" dirty="0">
                <a:solidFill>
                  <a:srgbClr val="FFFFFF"/>
                </a:solidFill>
                <a:cs typeface="Segoe UI"/>
              </a:rPr>
              <a:t>Scott Cummings, </a:t>
            </a:r>
            <a:r>
              <a:rPr lang="en-US" sz="1600" b="1" spc="-5" dirty="0" err="1">
                <a:solidFill>
                  <a:srgbClr val="FFFFFF"/>
                </a:solidFill>
                <a:cs typeface="Segoe UI"/>
              </a:rPr>
              <a:t>Dr.P.H</a:t>
            </a:r>
            <a:r>
              <a:rPr lang="en-US" sz="1600" b="1" spc="-5" dirty="0">
                <a:solidFill>
                  <a:srgbClr val="FFFFFF"/>
                </a:solidFill>
                <a:cs typeface="Segoe UI"/>
              </a:rPr>
              <a:t>.  &amp; </a:t>
            </a:r>
            <a:r>
              <a:rPr sz="1600" b="1" spc="-5" dirty="0">
                <a:solidFill>
                  <a:srgbClr val="FFFFFF"/>
                </a:solidFill>
                <a:cs typeface="Segoe UI"/>
              </a:rPr>
              <a:t>Craig </a:t>
            </a:r>
            <a:r>
              <a:rPr sz="1600" b="1" spc="-15" dirty="0">
                <a:solidFill>
                  <a:srgbClr val="FFFFFF"/>
                </a:solidFill>
                <a:cs typeface="Segoe UI"/>
              </a:rPr>
              <a:t>Rotter,</a:t>
            </a:r>
            <a:r>
              <a:rPr sz="1600" b="1" spc="-195" dirty="0">
                <a:solidFill>
                  <a:srgbClr val="FFFFFF"/>
                </a:solidFill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cs typeface="Segoe UI"/>
              </a:rPr>
              <a:t>PhD</a:t>
            </a:r>
            <a:endParaRPr sz="1600" b="1" dirty="0"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" y="4149852"/>
            <a:ext cx="1752600" cy="646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5143" y="2145283"/>
            <a:ext cx="6093714" cy="2254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</a:rPr>
              <a:t>Understanding Community as a Step to Problem-Solving</a:t>
            </a:r>
            <a:endParaRPr lang="en-US" sz="2800" b="0" dirty="0">
              <a:solidFill>
                <a:schemeClr val="bg1"/>
              </a:solidFill>
              <a:effectLst/>
            </a:endParaRPr>
          </a:p>
          <a:p>
            <a:pPr algn="ctr"/>
            <a:br>
              <a:rPr lang="en-US" sz="2400" dirty="0"/>
            </a:br>
            <a:r>
              <a:rPr lang="en-US" b="1" spc="-45" dirty="0">
                <a:solidFill>
                  <a:srgbClr val="FFFFFF"/>
                </a:solidFill>
                <a:latin typeface="Calibri"/>
                <a:cs typeface="Calibri"/>
              </a:rPr>
              <a:t>Texas A&amp;M AgriLife Extension Service</a:t>
            </a:r>
          </a:p>
          <a:p>
            <a:pPr algn="ctr"/>
            <a:r>
              <a:rPr lang="en-US" sz="1800" b="1" spc="-45" dirty="0">
                <a:solidFill>
                  <a:srgbClr val="FFFFFF"/>
                </a:solidFill>
                <a:latin typeface="Calibri"/>
                <a:cs typeface="Calibri"/>
              </a:rPr>
              <a:t>Conference 2022</a:t>
            </a:r>
          </a:p>
          <a:p>
            <a:pPr marL="158750" marR="149860" algn="ctr">
              <a:lnSpc>
                <a:spcPct val="100000"/>
              </a:lnSpc>
              <a:spcBef>
                <a:spcPts val="1355"/>
              </a:spcBef>
            </a:pPr>
            <a:r>
              <a:rPr lang="en-US" b="1" spc="-5" dirty="0">
                <a:solidFill>
                  <a:srgbClr val="FFFFFF"/>
                </a:solidFill>
                <a:latin typeface="Calibri"/>
                <a:cs typeface="Calibri"/>
              </a:rPr>
              <a:t>August 17</a:t>
            </a:r>
            <a:r>
              <a:rPr lang="en-US" sz="1800" b="1" spc="-5" dirty="0">
                <a:solidFill>
                  <a:srgbClr val="FFFFFF"/>
                </a:solidFill>
                <a:latin typeface="Calibri"/>
                <a:cs typeface="Calibri"/>
              </a:rPr>
              <a:t>, 2022 – </a:t>
            </a:r>
            <a:r>
              <a:rPr lang="en-US" b="1" spc="-5" dirty="0">
                <a:solidFill>
                  <a:srgbClr val="FFFFFF"/>
                </a:solidFill>
                <a:latin typeface="Calibri"/>
                <a:cs typeface="Calibri"/>
              </a:rPr>
              <a:t>College Station</a:t>
            </a:r>
            <a:r>
              <a:rPr lang="en-US" sz="1800" b="1" spc="-5" dirty="0">
                <a:solidFill>
                  <a:srgbClr val="FFFFFF"/>
                </a:solidFill>
                <a:latin typeface="Calibri"/>
                <a:cs typeface="Calibri"/>
              </a:rPr>
              <a:t>, Texas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Graphic 5" descr="User Network">
            <a:extLst>
              <a:ext uri="{FF2B5EF4-FFF2-40B4-BE49-F238E27FC236}">
                <a16:creationId xmlns:a16="http://schemas.microsoft.com/office/drawing/2014/main" id="{5DDA85C2-A961-38AA-8818-EC86B66EC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453390"/>
            <a:ext cx="1931637" cy="19316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5135" marR="1706245" indent="-5715" algn="ctr">
              <a:lnSpc>
                <a:spcPct val="120000"/>
              </a:lnSpc>
              <a:spcBef>
                <a:spcPts val="95"/>
              </a:spcBef>
            </a:pPr>
            <a:r>
              <a:rPr spc="-15" dirty="0"/>
              <a:t>Stop </a:t>
            </a:r>
            <a:r>
              <a:rPr spc="-30" dirty="0"/>
              <a:t>for </a:t>
            </a:r>
            <a:r>
              <a:rPr dirty="0"/>
              <a:t>a </a:t>
            </a:r>
            <a:r>
              <a:rPr spc="-10" dirty="0"/>
              <a:t>second;  </a:t>
            </a:r>
            <a:r>
              <a:rPr dirty="0"/>
              <a:t>Who is </a:t>
            </a:r>
            <a:r>
              <a:rPr spc="-5" dirty="0"/>
              <a:t>with </a:t>
            </a:r>
            <a:r>
              <a:rPr dirty="0"/>
              <a:t>us</a:t>
            </a:r>
            <a:r>
              <a:rPr spc="-105" dirty="0"/>
              <a:t> </a:t>
            </a:r>
            <a:r>
              <a:rPr spc="-20" dirty="0"/>
              <a:t>today?</a:t>
            </a:r>
          </a:p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2200" b="1" spc="-10" dirty="0">
                <a:latin typeface="Calibri"/>
                <a:cs typeface="Calibri"/>
              </a:rPr>
              <a:t>Share: </a:t>
            </a:r>
            <a:r>
              <a:rPr sz="2200" b="1" spc="-5" dirty="0">
                <a:latin typeface="Calibri"/>
                <a:cs typeface="Calibri"/>
              </a:rPr>
              <a:t>Name </a:t>
            </a:r>
            <a:r>
              <a:rPr sz="2200" b="1" spc="-10" dirty="0">
                <a:latin typeface="Calibri"/>
                <a:cs typeface="Calibri"/>
              </a:rPr>
              <a:t>and Where </a:t>
            </a:r>
            <a:r>
              <a:rPr sz="2200" b="1" spc="-35" dirty="0">
                <a:latin typeface="Calibri"/>
                <a:cs typeface="Calibri"/>
              </a:rPr>
              <a:t>YOU </a:t>
            </a:r>
            <a:r>
              <a:rPr sz="2200" b="1" spc="-5" dirty="0">
                <a:latin typeface="Calibri"/>
                <a:cs typeface="Calibri"/>
              </a:rPr>
              <a:t>identify as HOME, as </a:t>
            </a:r>
            <a:r>
              <a:rPr sz="2200" b="1" spc="-10" dirty="0">
                <a:latin typeface="Calibri"/>
                <a:cs typeface="Calibri"/>
              </a:rPr>
              <a:t>best </a:t>
            </a:r>
            <a:r>
              <a:rPr sz="2200" b="1" spc="-15" dirty="0">
                <a:latin typeface="Calibri"/>
                <a:cs typeface="Calibri"/>
              </a:rPr>
              <a:t>you</a:t>
            </a:r>
            <a:r>
              <a:rPr sz="2200" b="1" spc="2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feel.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" y="4149852"/>
            <a:ext cx="1752600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26352" y="4126991"/>
            <a:ext cx="2362200" cy="690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Graphic 4" descr="User Network">
            <a:extLst>
              <a:ext uri="{FF2B5EF4-FFF2-40B4-BE49-F238E27FC236}">
                <a16:creationId xmlns:a16="http://schemas.microsoft.com/office/drawing/2014/main" id="{BA7EDCDF-4490-B354-2AD6-D0EFC1525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19833">
            <a:off x="7401579" y="196676"/>
            <a:ext cx="1307712" cy="1307712"/>
          </a:xfrm>
          <a:prstGeom prst="rect">
            <a:avLst/>
          </a:prstGeom>
        </p:spPr>
      </p:pic>
      <p:pic>
        <p:nvPicPr>
          <p:cNvPr id="6" name="Graphic 5" descr="User Network">
            <a:extLst>
              <a:ext uri="{FF2B5EF4-FFF2-40B4-BE49-F238E27FC236}">
                <a16:creationId xmlns:a16="http://schemas.microsoft.com/office/drawing/2014/main" id="{544F943E-BD22-97FD-513A-40BE85B06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19833">
            <a:off x="5344177" y="2734328"/>
            <a:ext cx="1307712" cy="1307712"/>
          </a:xfrm>
          <a:prstGeom prst="rect">
            <a:avLst/>
          </a:prstGeom>
        </p:spPr>
      </p:pic>
      <p:pic>
        <p:nvPicPr>
          <p:cNvPr id="7" name="Graphic 6" descr="User Network">
            <a:extLst>
              <a:ext uri="{FF2B5EF4-FFF2-40B4-BE49-F238E27FC236}">
                <a16:creationId xmlns:a16="http://schemas.microsoft.com/office/drawing/2014/main" id="{8C0A0B58-E3A9-0939-92AE-201CEE669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19833">
            <a:off x="3798410" y="3550762"/>
            <a:ext cx="1307712" cy="1307712"/>
          </a:xfrm>
          <a:prstGeom prst="rect">
            <a:avLst/>
          </a:prstGeom>
        </p:spPr>
      </p:pic>
      <p:pic>
        <p:nvPicPr>
          <p:cNvPr id="8" name="Graphic 7" descr="User Network">
            <a:extLst>
              <a:ext uri="{FF2B5EF4-FFF2-40B4-BE49-F238E27FC236}">
                <a16:creationId xmlns:a16="http://schemas.microsoft.com/office/drawing/2014/main" id="{ED309AAE-A2FB-4B35-8EA8-1604F86B6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19833">
            <a:off x="2353657" y="2623058"/>
            <a:ext cx="1307712" cy="13077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213865"/>
            <a:ext cx="8107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Objectives </a:t>
            </a:r>
            <a:r>
              <a:rPr sz="2400" b="1" spc="-15" dirty="0">
                <a:latin typeface="Calibri"/>
                <a:cs typeface="Calibri"/>
              </a:rPr>
              <a:t>for </a:t>
            </a:r>
            <a:r>
              <a:rPr sz="2400" b="1" dirty="0">
                <a:latin typeface="Calibri"/>
                <a:cs typeface="Calibri"/>
              </a:rPr>
              <a:t>our </a:t>
            </a:r>
            <a:r>
              <a:rPr sz="2400" b="1" spc="-5" dirty="0">
                <a:latin typeface="Calibri"/>
                <a:cs typeface="Calibri"/>
              </a:rPr>
              <a:t>moments </a:t>
            </a:r>
            <a:r>
              <a:rPr sz="2400" b="1" spc="-10" dirty="0">
                <a:latin typeface="Calibri"/>
                <a:cs typeface="Calibri"/>
              </a:rPr>
              <a:t>to</a:t>
            </a:r>
            <a:r>
              <a:rPr lang="en-US" sz="2400" b="1" spc="-10" dirty="0">
                <a:latin typeface="Calibri"/>
                <a:cs typeface="Calibri"/>
              </a:rPr>
              <a:t>day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20" dirty="0">
                <a:latin typeface="Calibri"/>
                <a:cs typeface="Calibri"/>
              </a:rPr>
              <a:t>into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future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8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2022: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936115"/>
            <a:ext cx="740346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Reflect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upon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fast-paced societal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change in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recent</a:t>
            </a:r>
            <a:r>
              <a:rPr sz="18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times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Define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start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Analyze community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 an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element sought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all, including</a:t>
            </a:r>
            <a:r>
              <a:rPr sz="18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ourselves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Consider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utility of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values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value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self/others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00" y="4325111"/>
            <a:ext cx="2362200" cy="690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Graphic 4" descr="User Network">
            <a:extLst>
              <a:ext uri="{FF2B5EF4-FFF2-40B4-BE49-F238E27FC236}">
                <a16:creationId xmlns:a16="http://schemas.microsoft.com/office/drawing/2014/main" id="{22834B17-F0E9-ABAE-B691-4E62A2DD7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53856" y="1885950"/>
            <a:ext cx="1307712" cy="13077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287858"/>
            <a:ext cx="52558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What </a:t>
            </a:r>
            <a:r>
              <a:rPr sz="2400" b="1" spc="-15" dirty="0">
                <a:latin typeface="Calibri"/>
                <a:cs typeface="Calibri"/>
              </a:rPr>
              <a:t>have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last </a:t>
            </a:r>
            <a:r>
              <a:rPr sz="2400" b="1" spc="-20" dirty="0">
                <a:latin typeface="Calibri"/>
                <a:cs typeface="Calibri"/>
              </a:rPr>
              <a:t>few </a:t>
            </a:r>
            <a:r>
              <a:rPr sz="2400" b="1" spc="-15" dirty="0">
                <a:latin typeface="Calibri"/>
                <a:cs typeface="Calibri"/>
              </a:rPr>
              <a:t>years </a:t>
            </a:r>
            <a:r>
              <a:rPr sz="2400" b="1" spc="-10" dirty="0">
                <a:latin typeface="Calibri"/>
                <a:cs typeface="Calibri"/>
              </a:rPr>
              <a:t>brought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us?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742950"/>
            <a:ext cx="8305800" cy="4121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Increased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unknowns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Loss of what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seemed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constant,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reliable,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consistent more often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18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Less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trust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institutions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Fear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changes,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elevating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anxiety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inability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live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life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 it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was (at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least</a:t>
            </a:r>
            <a:r>
              <a:rPr sz="18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temporarily)</a:t>
            </a:r>
            <a:endParaRPr lang="en-US" sz="18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pc="-10" dirty="0">
                <a:solidFill>
                  <a:srgbClr val="FFFFFF"/>
                </a:solidFill>
                <a:latin typeface="Calibri"/>
                <a:cs typeface="Calibri"/>
              </a:rPr>
              <a:t>Changes in our demographics</a:t>
            </a: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pc="-10" dirty="0">
                <a:solidFill>
                  <a:srgbClr val="FFFFFF"/>
                </a:solidFill>
                <a:latin typeface="Calibri"/>
                <a:cs typeface="Calibri"/>
              </a:rPr>
              <a:t>Greater concerns about our youth (mental health and socialization)</a:t>
            </a: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800" spc="-10" dirty="0">
                <a:solidFill>
                  <a:srgbClr val="FFFFFF"/>
                </a:solidFill>
                <a:latin typeface="Calibri"/>
                <a:cs typeface="Calibri"/>
              </a:rPr>
              <a:t>Neo-tribalism (greater loyalty through subsets of identity out of fear of unavoidable </a:t>
            </a:r>
            <a:br>
              <a:rPr lang="en-US" sz="1800" spc="-1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1800" spc="-10" dirty="0">
                <a:solidFill>
                  <a:srgbClr val="FFFFFF"/>
                </a:solidFill>
                <a:latin typeface="Calibri"/>
                <a:cs typeface="Calibri"/>
              </a:rPr>
              <a:t>or unmanageable cultural shifts and/or change)</a:t>
            </a: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n-US" sz="18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US" sz="1800" spc="-10" dirty="0">
                <a:solidFill>
                  <a:srgbClr val="FFFFFF"/>
                </a:solidFill>
                <a:latin typeface="Calibri"/>
                <a:cs typeface="Calibri"/>
              </a:rPr>
              <a:t>And…</a:t>
            </a: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refusal to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spend time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 things that do not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matter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last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few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years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brought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you?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600" y="4410507"/>
            <a:ext cx="2362200" cy="690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Graphic 4" descr="User Network">
            <a:extLst>
              <a:ext uri="{FF2B5EF4-FFF2-40B4-BE49-F238E27FC236}">
                <a16:creationId xmlns:a16="http://schemas.microsoft.com/office/drawing/2014/main" id="{8A908F84-E6A5-85D8-C97D-F8CFF485B9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19833">
            <a:off x="605872" y="3748866"/>
            <a:ext cx="274412" cy="2744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75284"/>
            <a:ext cx="60172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What </a:t>
            </a:r>
            <a:r>
              <a:rPr lang="en-US" sz="2400" b="1" spc="-10" dirty="0">
                <a:latin typeface="Calibri"/>
                <a:cs typeface="Calibri"/>
              </a:rPr>
              <a:t>else </a:t>
            </a:r>
            <a:r>
              <a:rPr sz="2400" b="1" spc="-15" dirty="0">
                <a:latin typeface="Calibri"/>
                <a:cs typeface="Calibri"/>
              </a:rPr>
              <a:t>have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last </a:t>
            </a:r>
            <a:r>
              <a:rPr sz="2400" b="1" spc="-15" dirty="0">
                <a:latin typeface="Calibri"/>
                <a:cs typeface="Calibri"/>
              </a:rPr>
              <a:t>few years </a:t>
            </a:r>
            <a:r>
              <a:rPr sz="2400" b="1" spc="-10" dirty="0">
                <a:latin typeface="Calibri"/>
                <a:cs typeface="Calibri"/>
              </a:rPr>
              <a:t>brought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us?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020317"/>
            <a:ext cx="720407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increased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focus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upon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personal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identities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(what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makes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each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us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“me”)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greater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focus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telling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complete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story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our</a:t>
            </a:r>
            <a:r>
              <a:rPr sz="18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history/histories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recognition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that our demographics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shifting/changing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possible pause between what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adjustment in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“how”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we work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“where” we are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when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8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increased sense of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mattering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personal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value/values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naming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values that transcends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those in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power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in</a:t>
            </a:r>
            <a:r>
              <a:rPr sz="1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charge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desire to leave environments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no longer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perceived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healthy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32639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Anything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else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can think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of?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Graphic 3" descr="User Network">
            <a:extLst>
              <a:ext uri="{FF2B5EF4-FFF2-40B4-BE49-F238E27FC236}">
                <a16:creationId xmlns:a16="http://schemas.microsoft.com/office/drawing/2014/main" id="{F419273B-A44F-8267-4D80-F2F32189F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19833">
            <a:off x="7801803" y="-87494"/>
            <a:ext cx="1307712" cy="13077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85750"/>
            <a:ext cx="20358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-5" dirty="0">
                <a:uFill>
                  <a:solidFill>
                    <a:srgbClr val="FFFFFF"/>
                  </a:solidFill>
                </a:uFill>
                <a:latin typeface="Franklin Gothic Medium"/>
                <a:cs typeface="Franklin Gothic Medium"/>
              </a:rPr>
              <a:t>Com</a:t>
            </a:r>
            <a:r>
              <a:rPr sz="3200" u="heavy" spc="-10" dirty="0">
                <a:uFill>
                  <a:solidFill>
                    <a:srgbClr val="FFFFFF"/>
                  </a:solidFill>
                </a:uFill>
                <a:latin typeface="Franklin Gothic Medium"/>
                <a:cs typeface="Franklin Gothic Medium"/>
              </a:rPr>
              <a:t>m</a:t>
            </a:r>
            <a:r>
              <a:rPr sz="3200" u="heavy" dirty="0">
                <a:uFill>
                  <a:solidFill>
                    <a:srgbClr val="FFFFFF"/>
                  </a:solidFill>
                </a:uFill>
                <a:latin typeface="Franklin Gothic Medium"/>
                <a:cs typeface="Franklin Gothic Medium"/>
              </a:rPr>
              <a:t>unity</a:t>
            </a:r>
            <a:endParaRPr sz="32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833489"/>
            <a:ext cx="8839199" cy="35085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  <a:buChar char="►"/>
              <a:tabLst>
                <a:tab pos="327025" algn="l"/>
              </a:tabLst>
            </a:pPr>
            <a:r>
              <a:rPr lang="en-US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Group of people with shared interest, commonalities, or alike in some way</a:t>
            </a:r>
          </a:p>
          <a:p>
            <a:pPr marL="12700" marR="5080">
              <a:lnSpc>
                <a:spcPts val="2160"/>
              </a:lnSpc>
              <a:spcBef>
                <a:spcPts val="375"/>
              </a:spcBef>
              <a:buChar char="►"/>
              <a:tabLst>
                <a:tab pos="327025" algn="l"/>
              </a:tabLst>
            </a:pPr>
            <a:endParaRPr lang="en-US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  <a:p>
            <a:pPr marL="12700" marR="5080">
              <a:lnSpc>
                <a:spcPts val="2160"/>
              </a:lnSpc>
              <a:spcBef>
                <a:spcPts val="375"/>
              </a:spcBef>
              <a:buChar char="►"/>
              <a:tabLst>
                <a:tab pos="327025" algn="l"/>
              </a:tabLst>
            </a:pPr>
            <a:r>
              <a:rPr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Implies a web of affective relationships</a:t>
            </a:r>
            <a:r>
              <a:rPr lang="en-US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(satisfy needs for emotional interactions with significant others; emotional support/attention)</a:t>
            </a:r>
            <a:r>
              <a:rPr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that are quantifiably </a:t>
            </a:r>
            <a:r>
              <a:rPr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different  </a:t>
            </a:r>
            <a:r>
              <a:rPr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from </a:t>
            </a:r>
            <a:r>
              <a:rPr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those constituting other </a:t>
            </a:r>
            <a:r>
              <a:rPr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kinds </a:t>
            </a:r>
            <a:r>
              <a:rPr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human </a:t>
            </a:r>
            <a:r>
              <a:rPr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groups (Selznick,</a:t>
            </a:r>
            <a:r>
              <a:rPr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1992)</a:t>
            </a:r>
            <a:endParaRPr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Franklin Gothic Medium"/>
              <a:buChar char="►"/>
            </a:pPr>
            <a:endParaRPr dirty="0">
              <a:latin typeface="Franklin Gothic Medium"/>
              <a:cs typeface="Franklin Gothic Medium"/>
            </a:endParaRPr>
          </a:p>
          <a:p>
            <a:pPr marL="12700" marR="585470">
              <a:lnSpc>
                <a:spcPts val="2160"/>
              </a:lnSpc>
              <a:buChar char="►"/>
              <a:tabLst>
                <a:tab pos="327025" algn="l"/>
              </a:tabLst>
            </a:pPr>
            <a:r>
              <a:rPr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Being </a:t>
            </a:r>
            <a:r>
              <a:rPr dirty="0">
                <a:solidFill>
                  <a:srgbClr val="FFFFFF"/>
                </a:solidFill>
                <a:latin typeface="Franklin Gothic Medium"/>
                <a:cs typeface="Franklin Gothic Medium"/>
              </a:rPr>
              <a:t>a </a:t>
            </a:r>
            <a:r>
              <a:rPr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part </a:t>
            </a:r>
            <a:r>
              <a:rPr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community </a:t>
            </a:r>
            <a:r>
              <a:rPr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implies long-term, </a:t>
            </a:r>
            <a:r>
              <a:rPr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continuous, social  </a:t>
            </a:r>
            <a:r>
              <a:rPr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interaction that </a:t>
            </a:r>
            <a:r>
              <a:rPr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contributes to </a:t>
            </a:r>
            <a:r>
              <a:rPr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</a:t>
            </a:r>
            <a:r>
              <a:rPr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formation </a:t>
            </a:r>
            <a:r>
              <a:rPr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personal </a:t>
            </a:r>
            <a:r>
              <a:rPr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identity,  and to social and </a:t>
            </a:r>
            <a:r>
              <a:rPr dirty="0">
                <a:solidFill>
                  <a:srgbClr val="FFFFFF"/>
                </a:solidFill>
                <a:latin typeface="Franklin Gothic Medium"/>
                <a:cs typeface="Franklin Gothic Medium"/>
              </a:rPr>
              <a:t>economic </a:t>
            </a:r>
            <a:r>
              <a:rPr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production, and</a:t>
            </a:r>
            <a:r>
              <a:rPr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reproduction.</a:t>
            </a:r>
            <a:endParaRPr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Franklin Gothic Medium"/>
              <a:buChar char="►"/>
            </a:pPr>
            <a:endParaRPr dirty="0">
              <a:latin typeface="Franklin Gothic Medium"/>
              <a:cs typeface="Franklin Gothic Medium"/>
            </a:endParaRPr>
          </a:p>
          <a:p>
            <a:pPr marL="12700" marR="323215">
              <a:lnSpc>
                <a:spcPts val="2160"/>
              </a:lnSpc>
              <a:buChar char="►"/>
              <a:tabLst>
                <a:tab pos="327025" algn="l"/>
              </a:tabLst>
            </a:pPr>
            <a:r>
              <a:rPr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Involves commitment </a:t>
            </a:r>
            <a:r>
              <a:rPr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dirty="0">
                <a:solidFill>
                  <a:srgbClr val="FFFFFF"/>
                </a:solidFill>
                <a:latin typeface="Franklin Gothic Medium"/>
                <a:cs typeface="Franklin Gothic Medium"/>
              </a:rPr>
              <a:t>a </a:t>
            </a:r>
            <a:r>
              <a:rPr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shared culture,</a:t>
            </a:r>
            <a:r>
              <a:rPr lang="en-US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but </a:t>
            </a:r>
            <a:r>
              <a:rPr lang="en-US" u="sng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across</a:t>
            </a:r>
            <a:r>
              <a:rPr lang="en-US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cultures,</a:t>
            </a:r>
            <a:r>
              <a:rPr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including </a:t>
            </a:r>
            <a:r>
              <a:rPr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shared values,  norms, and</a:t>
            </a:r>
            <a:r>
              <a:rPr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meanings</a:t>
            </a:r>
            <a:endParaRPr dirty="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" y="4375403"/>
            <a:ext cx="1682495" cy="768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AE6BF0282BA54FBA39456E28793397" ma:contentTypeVersion="16" ma:contentTypeDescription="Create a new document." ma:contentTypeScope="" ma:versionID="56559f1d7a68f0bb10bfa50ef6feee51">
  <xsd:schema xmlns:xsd="http://www.w3.org/2001/XMLSchema" xmlns:xs="http://www.w3.org/2001/XMLSchema" xmlns:p="http://schemas.microsoft.com/office/2006/metadata/properties" xmlns:ns2="e2880697-2bec-4e03-b837-fe5388ce9f99" xmlns:ns3="d902411c-329d-4ca8-93b0-a814687329f5" targetNamespace="http://schemas.microsoft.com/office/2006/metadata/properties" ma:root="true" ma:fieldsID="0f657ca9b0a30aada6294da8101792c1" ns2:_="" ns3:_="">
    <xsd:import namespace="e2880697-2bec-4e03-b837-fe5388ce9f99"/>
    <xsd:import namespace="d902411c-329d-4ca8-93b0-a814687329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80697-2bec-4e03-b837-fe5388ce9f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05c2eb-d2c0-41df-817a-9abe70ce6c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2411c-329d-4ca8-93b0-a814687329f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550ae61-13ec-44b8-ab9c-923b00b5ff01}" ma:internalName="TaxCatchAll" ma:showField="CatchAllData" ma:web="d902411c-329d-4ca8-93b0-a814687329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02411c-329d-4ca8-93b0-a814687329f5" xsi:nil="true"/>
    <lcf76f155ced4ddcb4097134ff3c332f xmlns="e2880697-2bec-4e03-b837-fe5388ce9f9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091B11-1FC1-40B2-BB34-26E36A3DAF8D}"/>
</file>

<file path=customXml/itemProps2.xml><?xml version="1.0" encoding="utf-8"?>
<ds:datastoreItem xmlns:ds="http://schemas.openxmlformats.org/officeDocument/2006/customXml" ds:itemID="{2AB6E5D7-E71E-454C-A9BB-B1795C8BBA44}"/>
</file>

<file path=customXml/itemProps3.xml><?xml version="1.0" encoding="utf-8"?>
<ds:datastoreItem xmlns:ds="http://schemas.openxmlformats.org/officeDocument/2006/customXml" ds:itemID="{0CAE6A36-5087-4488-8FEA-D90BC8A4E6C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1731</Words>
  <Application>Microsoft Office PowerPoint</Application>
  <PresentationFormat>On-screen Show (16:9)</PresentationFormat>
  <Paragraphs>215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Century</vt:lpstr>
      <vt:lpstr>Franklin Gothic Medium</vt:lpstr>
      <vt:lpstr>Noto Sans Symbols</vt:lpstr>
      <vt:lpstr>Segoe UI</vt:lpstr>
      <vt:lpstr>Times New Roman</vt:lpstr>
      <vt:lpstr>Trebuchet MS</vt:lpstr>
      <vt:lpstr>Verdana</vt:lpstr>
      <vt:lpstr>Office Theme</vt:lpstr>
      <vt:lpstr>This presentation is the explicit property  of Texas Rural Leadership Program and  Texas A&amp;M AgriLife Extension Service.</vt:lpstr>
      <vt:lpstr>A Quick Question: On a scale of 0 – 5 (0=Nonexistent; 5=Extremely)</vt:lpstr>
      <vt:lpstr>How many of you are more used to this question? On a scale of 0 – 5 (0=Nonexistent; 5=Extremely)</vt:lpstr>
      <vt:lpstr>A Reflection Moment  About Community:</vt:lpstr>
      <vt:lpstr>Stop for a second;  Who is with us today? Share: Name and Where YOU identify as HOME, as best you feel.</vt:lpstr>
      <vt:lpstr>Objectives for our moments today and into the future of 2022:</vt:lpstr>
      <vt:lpstr>What have the last few years brought us?</vt:lpstr>
      <vt:lpstr>What else have the last few years brought us?</vt:lpstr>
      <vt:lpstr>Community</vt:lpstr>
      <vt:lpstr> Why do “WHERE and HOW WE LIVE” matter?</vt:lpstr>
      <vt:lpstr>PowerPoint Presentation</vt:lpstr>
      <vt:lpstr>Perhaps we are now chasing “COMMUNITY” over anything else?</vt:lpstr>
      <vt:lpstr>PowerPoint Presentation</vt:lpstr>
      <vt:lpstr>Every community has leadership needs.  Relationships differ based upon needs  and how our needs are being met by the  communities with which we most identify.</vt:lpstr>
      <vt:lpstr>Possibly shifting values and what is valued</vt:lpstr>
      <vt:lpstr>Shift in values/what is valued may include:</vt:lpstr>
      <vt:lpstr>What are our perspectives on differences  we make and what living in different  communities (think about the 5 types) brings to ALL our lives ?</vt:lpstr>
      <vt:lpstr>What are we looking for as possible community issues?</vt:lpstr>
      <vt:lpstr>PowerPoint Presentation</vt:lpstr>
      <vt:lpstr>Demonstration of our Leadership, MOVING FORWARD?</vt:lpstr>
      <vt:lpstr>The best way to know a community is to be a part of that community!!!</vt:lpstr>
      <vt:lpstr>Community Problem Solving</vt:lpstr>
      <vt:lpstr>PowerPoint Presentation</vt:lpstr>
      <vt:lpstr>PowerPoint Presentation</vt:lpstr>
      <vt:lpstr>Eight Elements of Effective Communities</vt:lpstr>
      <vt:lpstr>PowerPoint Presentation</vt:lpstr>
      <vt:lpstr>Models of Community Problem-Solving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Missing?</vt:lpstr>
      <vt:lpstr>PowerPoint Presentation</vt:lpstr>
      <vt:lpstr>PowerPoint Presentation</vt:lpstr>
      <vt:lpstr>Questions and  Comments</vt:lpstr>
      <vt:lpstr>Contact Info: </vt:lpstr>
      <vt:lpstr>This presentation is the explicit property  of Texas Rural Leadership Program and  Texas A&amp;M AgriLife Extension Service.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A. Rotter</dc:creator>
  <cp:lastModifiedBy>Katy M. Gottwald</cp:lastModifiedBy>
  <cp:revision>9</cp:revision>
  <dcterms:created xsi:type="dcterms:W3CDTF">2022-05-12T05:10:03Z</dcterms:created>
  <dcterms:modified xsi:type="dcterms:W3CDTF">2022-08-15T15:28:06Z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2022-05-12T00:00:00Z</vt:filetime>
  </property>
  <property fmtid="{D5CDD505-2E9C-101B-9397-08002B2CF9AE}" pid="5" name="ContentTypeId">
    <vt:lpwstr>0x010100ADAE6BF0282BA54FBA39456E28793397</vt:lpwstr>
  </property>
</Properties>
</file>