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792" r:id="rId5"/>
    <p:sldMasterId id="2147483850" r:id="rId6"/>
  </p:sldMasterIdLst>
  <p:notesMasterIdLst>
    <p:notesMasterId r:id="rId35"/>
  </p:notesMasterIdLst>
  <p:sldIdLst>
    <p:sldId id="256" r:id="rId7"/>
    <p:sldId id="2307" r:id="rId8"/>
    <p:sldId id="257" r:id="rId9"/>
    <p:sldId id="509" r:id="rId10"/>
    <p:sldId id="2293" r:id="rId11"/>
    <p:sldId id="267" r:id="rId12"/>
    <p:sldId id="2310" r:id="rId13"/>
    <p:sldId id="468" r:id="rId14"/>
    <p:sldId id="2305" r:id="rId15"/>
    <p:sldId id="2294" r:id="rId16"/>
    <p:sldId id="2284" r:id="rId17"/>
    <p:sldId id="2258" r:id="rId18"/>
    <p:sldId id="2291" r:id="rId19"/>
    <p:sldId id="272" r:id="rId20"/>
    <p:sldId id="264" r:id="rId21"/>
    <p:sldId id="2301" r:id="rId22"/>
    <p:sldId id="2296" r:id="rId23"/>
    <p:sldId id="477" r:id="rId24"/>
    <p:sldId id="2308" r:id="rId25"/>
    <p:sldId id="2306" r:id="rId26"/>
    <p:sldId id="2298" r:id="rId27"/>
    <p:sldId id="2262" r:id="rId28"/>
    <p:sldId id="2309" r:id="rId29"/>
    <p:sldId id="2295" r:id="rId30"/>
    <p:sldId id="2300" r:id="rId31"/>
    <p:sldId id="469" r:id="rId32"/>
    <p:sldId id="262" r:id="rId33"/>
    <p:sldId id="2292"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5500"/>
    <a:srgbClr val="55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04" autoAdjust="0"/>
    <p:restoredTop sz="71942" autoAdjust="0"/>
  </p:normalViewPr>
  <p:slideViewPr>
    <p:cSldViewPr snapToGrid="0">
      <p:cViewPr varScale="1">
        <p:scale>
          <a:sx n="48" d="100"/>
          <a:sy n="48" d="100"/>
        </p:scale>
        <p:origin x="780" y="32"/>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EEF855F7-EB36-4228-BCF8-57670D56B8B9}" type="datetimeFigureOut">
              <a:rPr lang="en-US" smtClean="0"/>
              <a:t>8/8/2022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339C3006-DBB0-462F-8B77-01D8F9D713D3}" type="slidenum">
              <a:rPr lang="en-US" smtClean="0"/>
              <a:t>‹#›</a:t>
            </a:fld>
            <a:endParaRPr lang="en-US"/>
          </a:p>
        </p:txBody>
      </p:sp>
    </p:spTree>
    <p:extLst>
      <p:ext uri="{BB962C8B-B14F-4D97-AF65-F5344CB8AC3E}">
        <p14:creationId xmlns:p14="http://schemas.microsoft.com/office/powerpoint/2010/main" val="412835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CFb4BiDD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006-DBB0-462F-8B77-01D8F9D713D3}" type="slidenum">
              <a:rPr lang="en-US" smtClean="0"/>
              <a:t>1</a:t>
            </a:fld>
            <a:endParaRPr lang="en-US"/>
          </a:p>
        </p:txBody>
      </p:sp>
    </p:spTree>
    <p:extLst>
      <p:ext uri="{BB962C8B-B14F-4D97-AF65-F5344CB8AC3E}">
        <p14:creationId xmlns:p14="http://schemas.microsoft.com/office/powerpoint/2010/main" val="363132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Craig</a:t>
            </a:r>
            <a:endParaRPr lang="en-US" dirty="0"/>
          </a:p>
        </p:txBody>
      </p:sp>
      <p:sp>
        <p:nvSpPr>
          <p:cNvPr id="4" name="Slide Number Placeholder 3"/>
          <p:cNvSpPr>
            <a:spLocks noGrp="1"/>
          </p:cNvSpPr>
          <p:nvPr>
            <p:ph type="sldNum" sz="quarter" idx="5"/>
          </p:nvPr>
        </p:nvSpPr>
        <p:spPr/>
        <p:txBody>
          <a:bodyPr/>
          <a:lstStyle/>
          <a:p>
            <a:fld id="{FD710540-D49C-4D5E-91D2-1A817542FC5C}" type="slidenum">
              <a:rPr lang="en-US" smtClean="0"/>
              <a:t>12</a:t>
            </a:fld>
            <a:endParaRPr lang="en-US"/>
          </a:p>
        </p:txBody>
      </p:sp>
    </p:spTree>
    <p:extLst>
      <p:ext uri="{BB962C8B-B14F-4D97-AF65-F5344CB8AC3E}">
        <p14:creationId xmlns:p14="http://schemas.microsoft.com/office/powerpoint/2010/main" val="217106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FAD16-93C4-4128-912C-A06D0861F20B}" type="slidenum">
              <a:rPr lang="en-US" smtClean="0"/>
              <a:t>13</a:t>
            </a:fld>
            <a:endParaRPr lang="en-US"/>
          </a:p>
        </p:txBody>
      </p:sp>
    </p:spTree>
    <p:extLst>
      <p:ext uri="{BB962C8B-B14F-4D97-AF65-F5344CB8AC3E}">
        <p14:creationId xmlns:p14="http://schemas.microsoft.com/office/powerpoint/2010/main" val="188657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5"/>
          </p:nvPr>
        </p:nvSpPr>
        <p:spPr/>
        <p:txBody>
          <a:bodyPr/>
          <a:lstStyle/>
          <a:p>
            <a:fld id="{FD710540-D49C-4D5E-91D2-1A817542FC5C}" type="slidenum">
              <a:rPr lang="en-US" smtClean="0"/>
              <a:t>14</a:t>
            </a:fld>
            <a:endParaRPr lang="en-US" dirty="0"/>
          </a:p>
        </p:txBody>
      </p:sp>
    </p:spTree>
    <p:extLst>
      <p:ext uri="{BB962C8B-B14F-4D97-AF65-F5344CB8AC3E}">
        <p14:creationId xmlns:p14="http://schemas.microsoft.com/office/powerpoint/2010/main" val="5367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900" dirty="0">
                <a:latin typeface="Calibri" panose="020F0502020204030204" pitchFamily="34" charset="0"/>
                <a:ea typeface="Calibri" panose="020F0502020204030204" pitchFamily="34" charset="0"/>
                <a:cs typeface="Times New Roman" panose="02020603050405020304" pitchFamily="18" charset="0"/>
              </a:rPr>
              <a:t>As a reminder, we ALL have unconscious bias. They come from our background, our experiences, what we consume growing up through television and now through social media. </a:t>
            </a:r>
          </a:p>
          <a:p>
            <a:pPr>
              <a:lnSpc>
                <a:spcPct val="107000"/>
              </a:lnSpc>
              <a:spcAft>
                <a:spcPts val="815"/>
              </a:spcAft>
            </a:pPr>
            <a:r>
              <a:rPr lang="en-US" sz="1900" dirty="0">
                <a:latin typeface="Calibri" panose="020F0502020204030204" pitchFamily="34" charset="0"/>
                <a:ea typeface="Calibri" panose="020F0502020204030204" pitchFamily="34" charset="0"/>
                <a:cs typeface="Times New Roman" panose="02020603050405020304" pitchFamily="18" charset="0"/>
              </a:rPr>
              <a:t>Someone is probably wondering, “How can I address my biases if I don’t know I have them? Great question. Thank you for asking. </a:t>
            </a:r>
          </a:p>
          <a:p>
            <a:pPr>
              <a:lnSpc>
                <a:spcPct val="107000"/>
              </a:lnSpc>
              <a:spcAft>
                <a:spcPts val="815"/>
              </a:spcAft>
            </a:pPr>
            <a:r>
              <a:rPr lang="en-US" sz="1900" dirty="0">
                <a:latin typeface="Calibri" panose="020F0502020204030204" pitchFamily="34" charset="0"/>
                <a:ea typeface="Calibri" panose="020F0502020204030204" pitchFamily="34" charset="0"/>
                <a:cs typeface="Times New Roman" panose="02020603050405020304" pitchFamily="18" charset="0"/>
              </a:rPr>
              <a:t>Today we will increase your awareness. Another opportunity for more self discovery is Harvard’s free online assessment, Project Implicit.</a:t>
            </a:r>
          </a:p>
          <a:p>
            <a:pPr>
              <a:lnSpc>
                <a:spcPct val="107000"/>
              </a:lnSpc>
              <a:spcAft>
                <a:spcPts val="815"/>
              </a:spcAft>
            </a:pPr>
            <a:r>
              <a:rPr lang="en-US" sz="1900" dirty="0">
                <a:latin typeface="Calibri" panose="020F0502020204030204" pitchFamily="34" charset="0"/>
                <a:ea typeface="Calibri" panose="020F0502020204030204" pitchFamily="34" charset="0"/>
                <a:cs typeface="Times New Roman" panose="02020603050405020304" pitchFamily="18" charset="0"/>
              </a:rPr>
              <a:t>I will share the link in the chat with at the end of the session. </a:t>
            </a:r>
          </a:p>
          <a:p>
            <a:pPr>
              <a:lnSpc>
                <a:spcPct val="107000"/>
              </a:lnSpc>
              <a:spcAft>
                <a:spcPts val="815"/>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900" dirty="0">
                <a:latin typeface="Calibri" panose="020F0502020204030204" pitchFamily="34" charset="0"/>
                <a:ea typeface="Calibri" panose="020F0502020204030204" pitchFamily="34" charset="0"/>
                <a:cs typeface="Times New Roman" panose="02020603050405020304" pitchFamily="18" charset="0"/>
              </a:rPr>
              <a:t>Your bias, both unconscious and conscious are the result of all your experiences and interactions. </a:t>
            </a:r>
            <a:endParaRPr lang="en-US" dirty="0"/>
          </a:p>
          <a:p>
            <a:pPr defTabSz="931735"/>
            <a:endParaRPr lang="en-US" dirty="0"/>
          </a:p>
          <a:p>
            <a:pPr defTabSz="931735"/>
            <a:r>
              <a:rPr lang="en-US" dirty="0"/>
              <a:t>Failing to recognize biases during your workday can hold back an employee’s and organization’s success.</a:t>
            </a:r>
          </a:p>
          <a:p>
            <a:endParaRPr lang="en-US" dirty="0"/>
          </a:p>
          <a:p>
            <a:r>
              <a:rPr lang="en-US" dirty="0"/>
              <a:t>Unconscious bias in the workplace can affect:</a:t>
            </a:r>
          </a:p>
          <a:p>
            <a:pPr marL="702037"/>
            <a:r>
              <a:rPr lang="en-US" dirty="0"/>
              <a:t> Interacting with clients</a:t>
            </a:r>
          </a:p>
          <a:p>
            <a:pPr marL="702037"/>
            <a:r>
              <a:rPr lang="en-US" dirty="0"/>
              <a:t> Working with coworkers</a:t>
            </a:r>
          </a:p>
          <a:p>
            <a:pPr marL="702037"/>
            <a:r>
              <a:rPr lang="en-US" dirty="0"/>
              <a:t> Making decisions</a:t>
            </a:r>
          </a:p>
          <a:p>
            <a:endParaRPr lang="en-US" dirty="0"/>
          </a:p>
          <a:p>
            <a:r>
              <a:rPr lang="en-US" dirty="0"/>
              <a:t>You may unconsciously change your body language, tone or other subtle cues when interacting with co-workers or program participants based on biases (favorable or unfavorable) that you have.</a:t>
            </a:r>
          </a:p>
          <a:p>
            <a:endParaRPr lang="en-US" dirty="0"/>
          </a:p>
          <a:p>
            <a:r>
              <a:rPr lang="en-US" dirty="0"/>
              <a:t>When your preferences impact another person or group, you are most likely demonstrating a bias.</a:t>
            </a:r>
          </a:p>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15</a:t>
            </a:fld>
            <a:endParaRPr lang="en-US" dirty="0"/>
          </a:p>
        </p:txBody>
      </p:sp>
    </p:spTree>
    <p:extLst>
      <p:ext uri="{BB962C8B-B14F-4D97-AF65-F5344CB8AC3E}">
        <p14:creationId xmlns:p14="http://schemas.microsoft.com/office/powerpoint/2010/main" val="211557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16</a:t>
            </a:fld>
            <a:endParaRPr lang="en-US" dirty="0"/>
          </a:p>
        </p:txBody>
      </p:sp>
    </p:spTree>
    <p:extLst>
      <p:ext uri="{BB962C8B-B14F-4D97-AF65-F5344CB8AC3E}">
        <p14:creationId xmlns:p14="http://schemas.microsoft.com/office/powerpoint/2010/main" val="378652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rPr>
              <a:t>Video: Stereotyping - Hiring Practices</a:t>
            </a:r>
            <a:endParaRPr lang="en-US" dirty="0">
              <a:solidFill>
                <a:schemeClr val="bg1"/>
              </a:solidFill>
            </a:endParaRPr>
          </a:p>
          <a:p>
            <a:endParaRPr lang="en-US" dirty="0"/>
          </a:p>
          <a:p>
            <a:endParaRPr lang="en-US" dirty="0"/>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As a reminder, we ALL have unconscious bias. They come from our background, our experiences, what we consume growing up through television and now through social media. </a:t>
            </a: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Someone is probably wondering, “How can I address my biases if I don’t know I have them? Great question. Thank you for asking. </a:t>
            </a: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Today we will increase your awareness. Another opportunity for more self discovery is Harvard’s free online assessment, Project Implicit.</a:t>
            </a: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I will share the link in the chat with at the end of the session. </a:t>
            </a:r>
          </a:p>
          <a:p>
            <a:endParaRPr lang="en-US" dirty="0"/>
          </a:p>
          <a:p>
            <a:r>
              <a:rPr lang="en-US" dirty="0"/>
              <a:t>Virtually any preference we have is likely to have some bias associated with it, and they are for the most part, unconscious. </a:t>
            </a:r>
          </a:p>
          <a:p>
            <a:pPr defTabSz="904159">
              <a:defRPr/>
            </a:pPr>
            <a:r>
              <a:rPr lang="en-US" dirty="0"/>
              <a:t>We have biases about all types of things.  Do you see any thing that trigger your bias?</a:t>
            </a:r>
          </a:p>
          <a:p>
            <a:pPr defTabSz="904159">
              <a:defRPr/>
            </a:pPr>
            <a:endParaRPr lang="en-US" b="1" dirty="0"/>
          </a:p>
          <a:p>
            <a:pPr defTabSz="904159">
              <a:defRPr/>
            </a:pPr>
            <a:r>
              <a:rPr lang="en-US" b="0" dirty="0"/>
              <a:t>Have you ever made a similar judgement call about a potential volunteer, Teammate, potential advisory board member about something that had nothing to do with the responsibility? </a:t>
            </a:r>
          </a:p>
        </p:txBody>
      </p:sp>
      <p:sp>
        <p:nvSpPr>
          <p:cNvPr id="4" name="Slide Number Placeholder 3"/>
          <p:cNvSpPr>
            <a:spLocks noGrp="1"/>
          </p:cNvSpPr>
          <p:nvPr>
            <p:ph type="sldNum" sz="quarter" idx="5"/>
          </p:nvPr>
        </p:nvSpPr>
        <p:spPr/>
        <p:txBody>
          <a:bodyPr/>
          <a:lstStyle/>
          <a:p>
            <a:fld id="{339C3006-DBB0-462F-8B77-01D8F9D713D3}" type="slidenum">
              <a:rPr lang="en-US" smtClean="0"/>
              <a:t>17</a:t>
            </a:fld>
            <a:endParaRPr lang="en-US" dirty="0"/>
          </a:p>
        </p:txBody>
      </p:sp>
    </p:spTree>
    <p:extLst>
      <p:ext uri="{BB962C8B-B14F-4D97-AF65-F5344CB8AC3E}">
        <p14:creationId xmlns:p14="http://schemas.microsoft.com/office/powerpoint/2010/main" val="2912537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5000"/>
              </a:lnSpc>
            </a:pPr>
            <a:r>
              <a:rPr lang="en-US" altLang="en-US" b="1" dirty="0"/>
              <a:t>Craig</a:t>
            </a:r>
          </a:p>
          <a:p>
            <a:pPr>
              <a:lnSpc>
                <a:spcPct val="85000"/>
              </a:lnSpc>
            </a:pPr>
            <a:endParaRPr lang="en-US" altLang="en-US" b="1" dirty="0"/>
          </a:p>
          <a:p>
            <a:pPr>
              <a:lnSpc>
                <a:spcPct val="85000"/>
              </a:lnSpc>
            </a:pPr>
            <a:r>
              <a:rPr lang="en-US" altLang="en-US" dirty="0"/>
              <a:t>Any thoughts about the suggestions</a:t>
            </a:r>
            <a:r>
              <a:rPr lang="en-US" altLang="en-US" baseline="0" dirty="0"/>
              <a:t> on what we can do about bias that were just shared? </a:t>
            </a:r>
          </a:p>
          <a:p>
            <a:pPr>
              <a:lnSpc>
                <a:spcPct val="85000"/>
              </a:lnSpc>
            </a:pPr>
            <a:r>
              <a:rPr lang="en-US" altLang="en-US" baseline="0" dirty="0"/>
              <a:t>Unmute or place in chat (depending on time) (address any comments)</a:t>
            </a:r>
          </a:p>
          <a:p>
            <a:pPr>
              <a:lnSpc>
                <a:spcPct val="85000"/>
              </a:lnSpc>
            </a:pPr>
            <a:endParaRPr lang="en-US" altLang="en-US" baseline="0" dirty="0"/>
          </a:p>
          <a:p>
            <a:pPr>
              <a:lnSpc>
                <a:spcPct val="85000"/>
              </a:lnSpc>
            </a:pPr>
            <a:r>
              <a:rPr lang="en-US" altLang="en-US" baseline="0" dirty="0"/>
              <a:t>This about how this information pertains to your work as an Extension professional?</a:t>
            </a:r>
          </a:p>
          <a:p>
            <a:pPr>
              <a:lnSpc>
                <a:spcPct val="85000"/>
              </a:lnSpc>
            </a:pPr>
            <a:endParaRPr lang="en-US" altLang="en-US" baseline="0" dirty="0"/>
          </a:p>
          <a:p>
            <a:pPr>
              <a:lnSpc>
                <a:spcPct val="85000"/>
              </a:lnSpc>
            </a:pPr>
            <a:endParaRPr lang="en-US" altLang="en-US" dirty="0"/>
          </a:p>
          <a:p>
            <a:r>
              <a:rPr lang="en-US" sz="1100" b="1" dirty="0"/>
              <a:t>Be Self Aware and  Aware of Others</a:t>
            </a:r>
          </a:p>
          <a:p>
            <a:r>
              <a:rPr lang="en-US" dirty="0"/>
              <a:t>The first step to managing your unconscious biases is to be aware. Be aware that biases exist, that we all have them, and that they are rooted in your preferences for or against something.</a:t>
            </a:r>
          </a:p>
          <a:p>
            <a:endParaRPr lang="en-US" dirty="0"/>
          </a:p>
          <a:p>
            <a:r>
              <a:rPr lang="en-US" sz="1100" b="1" dirty="0"/>
              <a:t>Manage Your Behavior</a:t>
            </a:r>
          </a:p>
          <a:p>
            <a:r>
              <a:rPr lang="en-US" dirty="0"/>
              <a:t>Self awareness is the first step. Then, once you are aware of your biases, you need to manage your behavior. Managing your behavior means being mindful of how we respond to others and taking responsibility for your actions. Remember, it is all of our jobs to be champions of our core values of dignity and respect</a:t>
            </a:r>
          </a:p>
          <a:p>
            <a:endParaRPr lang="en-US" dirty="0"/>
          </a:p>
          <a:p>
            <a:r>
              <a:rPr lang="en-US" b="1" dirty="0"/>
              <a:t>Build Cultural Awareness </a:t>
            </a:r>
          </a:p>
          <a:p>
            <a:endParaRPr lang="en-US" dirty="0"/>
          </a:p>
          <a:p>
            <a:r>
              <a:rPr lang="en-US" dirty="0"/>
              <a:t>Building Cultural Awareness is about us learning more about others. When we recognize that we all have a “story” and that we all have unconscious biases it is important to incorporate practices that treat others the way they want to be treated.  Being culturally aware helps all of us treat others with dignity and respect.</a:t>
            </a:r>
          </a:p>
          <a:p>
            <a:endParaRPr lang="en-US" dirty="0"/>
          </a:p>
          <a:p>
            <a:pPr>
              <a:lnSpc>
                <a:spcPct val="85000"/>
              </a:lnSpc>
            </a:pPr>
            <a:r>
              <a:rPr lang="en-US" altLang="en-US" dirty="0"/>
              <a:t>Be aware that we all have unconscious bias.  Unconscious bias does not in and of itself make us bad people. </a:t>
            </a:r>
          </a:p>
          <a:p>
            <a:pPr>
              <a:lnSpc>
                <a:spcPct val="85000"/>
              </a:lnSpc>
            </a:pPr>
            <a:endParaRPr lang="en-US" altLang="en-US" dirty="0"/>
          </a:p>
          <a:p>
            <a:pPr>
              <a:lnSpc>
                <a:spcPct val="85000"/>
              </a:lnSpc>
            </a:pPr>
            <a:r>
              <a:rPr lang="en-US" altLang="en-US" dirty="0"/>
              <a:t>Be aware of the strong connections between unconscious bias, prejudice and discrimination.</a:t>
            </a:r>
          </a:p>
          <a:p>
            <a:pPr>
              <a:lnSpc>
                <a:spcPct val="85000"/>
              </a:lnSpc>
            </a:pPr>
            <a:r>
              <a:rPr lang="en-US" altLang="en-US" dirty="0"/>
              <a:t> </a:t>
            </a:r>
          </a:p>
          <a:p>
            <a:pPr>
              <a:lnSpc>
                <a:spcPct val="85000"/>
              </a:lnSpc>
            </a:pPr>
            <a:r>
              <a:rPr lang="en-US" altLang="en-US" dirty="0"/>
              <a:t>Be aware of the role that media plays in directly or indirectly perpetuating bias about differences.</a:t>
            </a:r>
          </a:p>
          <a:p>
            <a:pPr>
              <a:lnSpc>
                <a:spcPct val="85000"/>
              </a:lnSpc>
            </a:pPr>
            <a:endParaRPr lang="en-US" altLang="en-US" dirty="0"/>
          </a:p>
          <a:p>
            <a:pPr>
              <a:lnSpc>
                <a:spcPct val="85000"/>
              </a:lnSpc>
            </a:pPr>
            <a:r>
              <a:rPr lang="en-US" altLang="en-US" dirty="0"/>
              <a:t>Prioritize building authentic and connected relationships with individuals who are different from you.  Broaden your points of reference and influence. </a:t>
            </a:r>
          </a:p>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18</a:t>
            </a:fld>
            <a:endParaRPr lang="en-US"/>
          </a:p>
        </p:txBody>
      </p:sp>
    </p:spTree>
    <p:extLst>
      <p:ext uri="{BB962C8B-B14F-4D97-AF65-F5344CB8AC3E}">
        <p14:creationId xmlns:p14="http://schemas.microsoft.com/office/powerpoint/2010/main" val="56910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20</a:t>
            </a:fld>
            <a:endParaRPr lang="en-US"/>
          </a:p>
        </p:txBody>
      </p:sp>
    </p:spTree>
    <p:extLst>
      <p:ext uri="{BB962C8B-B14F-4D97-AF65-F5344CB8AC3E}">
        <p14:creationId xmlns:p14="http://schemas.microsoft.com/office/powerpoint/2010/main" val="3314388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91952" y="4345604"/>
            <a:ext cx="5535615" cy="4116888"/>
          </a:xfrm>
          <a:prstGeom prst="rect">
            <a:avLst/>
          </a:prstGeom>
        </p:spPr>
        <p:txBody>
          <a:bodyPr spcFirstLastPara="1" wrap="square" lIns="90401" tIns="45188" rIns="90401" bIns="45188" anchor="t" anchorCtr="0">
            <a:noAutofit/>
          </a:bodyPr>
          <a:lstStyle/>
          <a:p>
            <a:pPr>
              <a:spcBef>
                <a:spcPts val="356"/>
              </a:spcBef>
            </a:pPr>
            <a:endParaRPr lang="en-US" b="1" dirty="0"/>
          </a:p>
        </p:txBody>
      </p:sp>
      <p:sp>
        <p:nvSpPr>
          <p:cNvPr id="54" name="Shape 54"/>
          <p:cNvSpPr>
            <a:spLocks noGrp="1" noRot="1" noChangeAspect="1"/>
          </p:cNvSpPr>
          <p:nvPr>
            <p:ph type="sldImg" idx="2"/>
          </p:nvPr>
        </p:nvSpPr>
        <p:spPr>
          <a:xfrm>
            <a:off x="411163" y="685800"/>
            <a:ext cx="6097587" cy="34305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03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5"/>
          </p:nvPr>
        </p:nvSpPr>
        <p:spPr/>
        <p:txBody>
          <a:bodyPr/>
          <a:lstStyle/>
          <a:p>
            <a:fld id="{DAFFAD16-93C4-4128-912C-A06D0861F20B}" type="slidenum">
              <a:rPr lang="en-US" smtClean="0"/>
              <a:t>22</a:t>
            </a:fld>
            <a:endParaRPr lang="en-US" dirty="0"/>
          </a:p>
        </p:txBody>
      </p:sp>
    </p:spTree>
    <p:extLst>
      <p:ext uri="{BB962C8B-B14F-4D97-AF65-F5344CB8AC3E}">
        <p14:creationId xmlns:p14="http://schemas.microsoft.com/office/powerpoint/2010/main" val="389038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3</a:t>
            </a:fld>
            <a:endParaRPr lang="en-US"/>
          </a:p>
        </p:txBody>
      </p:sp>
    </p:spTree>
    <p:extLst>
      <p:ext uri="{BB962C8B-B14F-4D97-AF65-F5344CB8AC3E}">
        <p14:creationId xmlns:p14="http://schemas.microsoft.com/office/powerpoint/2010/main" val="2751847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a:r>
              <a:rPr lang="en-US" b="0" i="0" dirty="0">
                <a:solidFill>
                  <a:srgbClr val="282828"/>
                </a:solidFill>
                <a:effectLst/>
                <a:latin typeface="Chronicle Text G1 A"/>
              </a:rPr>
              <a:t>Psychologists at Harvard, the University of Virginia and the University of Washington created "Project Implicit" to develop Hidden Bias Tests—called Implicit Association Tests, or IATs, to measure unconscious bias. </a:t>
            </a:r>
          </a:p>
          <a:p>
            <a:pPr algn="l"/>
            <a:r>
              <a:rPr lang="en-US" b="0" i="0" dirty="0">
                <a:solidFill>
                  <a:srgbClr val="282828"/>
                </a:solidFill>
                <a:effectLst/>
                <a:latin typeface="Chronicle Text G1 A"/>
              </a:rPr>
              <a:t>"Implicit Association Tests" (IATs) can tap those hidden, or automatic, stereotypes and prejudices that circumvent conscious control. </a:t>
            </a:r>
          </a:p>
          <a:p>
            <a:pPr algn="l"/>
            <a:r>
              <a:rPr lang="en-US" b="0" i="0" dirty="0">
                <a:solidFill>
                  <a:srgbClr val="282828"/>
                </a:solidFill>
                <a:effectLst/>
                <a:latin typeface="Chronicle Text G1 A"/>
              </a:rPr>
              <a:t>Hidden biases can reveal themselves in action, especially when a person's efforts to control behavior consciously flags under stress, distraction, relaxation or competition.   </a:t>
            </a:r>
          </a:p>
          <a:p>
            <a:pPr algn="l"/>
            <a:r>
              <a:rPr lang="en-US" b="0" i="0" dirty="0">
                <a:solidFill>
                  <a:srgbClr val="282828"/>
                </a:solidFill>
                <a:effectLst/>
                <a:latin typeface="Chronicle Text G1 A"/>
              </a:rPr>
              <a:t>Unconscious beliefs and attitudes have been found to be associated with language and certain behaviors such as eye contact, blinking rates and smiles. To discover your hidden biases go to project implicit and take the test. It’s free. </a:t>
            </a:r>
          </a:p>
          <a:p>
            <a:pPr defTabSz="904159">
              <a:defRPr/>
            </a:pPr>
            <a:endParaRPr lang="en-US" b="0" i="1" dirty="0">
              <a:solidFill>
                <a:srgbClr val="A5A5A5"/>
              </a:solidFill>
              <a:effectLst/>
              <a:latin typeface="Helvetica" panose="020B0604020202020204" pitchFamily="34" charset="0"/>
            </a:endParaRPr>
          </a:p>
          <a:p>
            <a:r>
              <a:rPr lang="en-US" dirty="0"/>
              <a:t>Youth development Educators must facilitate culturally relevant positive youth development experiences. They should first take the time to reflect on their own cultural lens and experiences that influence their beliefs and teaching practices. Youth professionals can then situate themselves within the socio, political, and economic context in which they live and acknowledge the biases they bring into teaching. Understanding ones own cultural influences will help facilitate learning the histories, stories, and experiences of others.</a:t>
            </a:r>
          </a:p>
          <a:p>
            <a:endParaRPr lang="en-US" dirty="0"/>
          </a:p>
          <a:p>
            <a:r>
              <a:rPr lang="en-US" dirty="0"/>
              <a:t>Educators should take the time to learn about their youths' and the community culture. This would include any historical and societal inequities that may exist within the community. Educators can connect with a cultural guide or local experts that offer a lived experience of navigating social, economic, or structural challenges in communities. These learning experiences also allow educators to begin to understand the intersection of race, gender, and class that have advantaged some families and disadvantaged others to create wealth, health and educational gaps, to name a few.</a:t>
            </a:r>
          </a:p>
          <a:p>
            <a:endParaRPr lang="en-US" dirty="0"/>
          </a:p>
          <a:p>
            <a:r>
              <a:rPr lang="en-US" dirty="0"/>
              <a:t>These suggestions are from the 4-H Social Justice Youth Development: A Guide for Youth Development Professionals.</a:t>
            </a:r>
          </a:p>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25</a:t>
            </a:fld>
            <a:endParaRPr lang="en-US" dirty="0"/>
          </a:p>
        </p:txBody>
      </p:sp>
    </p:spTree>
    <p:extLst>
      <p:ext uri="{BB962C8B-B14F-4D97-AF65-F5344CB8AC3E}">
        <p14:creationId xmlns:p14="http://schemas.microsoft.com/office/powerpoint/2010/main" val="1602632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26</a:t>
            </a:fld>
            <a:endParaRPr lang="en-US"/>
          </a:p>
        </p:txBody>
      </p:sp>
    </p:spTree>
    <p:extLst>
      <p:ext uri="{BB962C8B-B14F-4D97-AF65-F5344CB8AC3E}">
        <p14:creationId xmlns:p14="http://schemas.microsoft.com/office/powerpoint/2010/main" val="255583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yourself and others is powerful information that can make you uncomfortable.</a:t>
            </a:r>
          </a:p>
          <a:p>
            <a:r>
              <a:rPr lang="en-US" dirty="0"/>
              <a:t>No personal growth comes without some level of discomfort. And that should be embraced. </a:t>
            </a:r>
          </a:p>
          <a:p>
            <a:pPr defTabSz="904159">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27</a:t>
            </a:fld>
            <a:endParaRPr lang="en-US"/>
          </a:p>
        </p:txBody>
      </p:sp>
    </p:spTree>
    <p:extLst>
      <p:ext uri="{BB962C8B-B14F-4D97-AF65-F5344CB8AC3E}">
        <p14:creationId xmlns:p14="http://schemas.microsoft.com/office/powerpoint/2010/main" val="153151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006-DBB0-462F-8B77-01D8F9D713D3}" type="slidenum">
              <a:rPr lang="en-US" smtClean="0"/>
              <a:t>28</a:t>
            </a:fld>
            <a:endParaRPr lang="en-US"/>
          </a:p>
        </p:txBody>
      </p:sp>
    </p:spTree>
    <p:extLst>
      <p:ext uri="{BB962C8B-B14F-4D97-AF65-F5344CB8AC3E}">
        <p14:creationId xmlns:p14="http://schemas.microsoft.com/office/powerpoint/2010/main" val="226474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218A911-2BFA-44B8-A8B7-171CA5FB263C}" type="slidenum">
              <a:rPr lang="en-US" smtClean="0"/>
              <a:t>4</a:t>
            </a:fld>
            <a:endParaRPr lang="en-US"/>
          </a:p>
        </p:txBody>
      </p:sp>
    </p:spTree>
    <p:extLst>
      <p:ext uri="{BB962C8B-B14F-4D97-AF65-F5344CB8AC3E}">
        <p14:creationId xmlns:p14="http://schemas.microsoft.com/office/powerpoint/2010/main" val="407833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5</a:t>
            </a:fld>
            <a:endParaRPr lang="en-US"/>
          </a:p>
        </p:txBody>
      </p:sp>
    </p:spTree>
    <p:extLst>
      <p:ext uri="{BB962C8B-B14F-4D97-AF65-F5344CB8AC3E}">
        <p14:creationId xmlns:p14="http://schemas.microsoft.com/office/powerpoint/2010/main" val="72524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10540-D49C-4D5E-91D2-1A817542FC5C}" type="slidenum">
              <a:rPr lang="en-US" smtClean="0"/>
              <a:t>6</a:t>
            </a:fld>
            <a:endParaRPr lang="en-US" dirty="0"/>
          </a:p>
        </p:txBody>
      </p:sp>
    </p:spTree>
    <p:extLst>
      <p:ext uri="{BB962C8B-B14F-4D97-AF65-F5344CB8AC3E}">
        <p14:creationId xmlns:p14="http://schemas.microsoft.com/office/powerpoint/2010/main" val="363557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8</a:t>
            </a:fld>
            <a:endParaRPr lang="en-US"/>
          </a:p>
        </p:txBody>
      </p:sp>
    </p:spTree>
    <p:extLst>
      <p:ext uri="{BB962C8B-B14F-4D97-AF65-F5344CB8AC3E}">
        <p14:creationId xmlns:p14="http://schemas.microsoft.com/office/powerpoint/2010/main" val="29205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5"/>
          </p:nvPr>
        </p:nvSpPr>
        <p:spPr/>
        <p:txBody>
          <a:bodyPr/>
          <a:lstStyle/>
          <a:p>
            <a:fld id="{DAFFAD16-93C4-4128-912C-A06D0861F20B}" type="slidenum">
              <a:rPr lang="en-US" smtClean="0"/>
              <a:t>9</a:t>
            </a:fld>
            <a:endParaRPr lang="en-US" dirty="0"/>
          </a:p>
        </p:txBody>
      </p:sp>
    </p:spTree>
    <p:extLst>
      <p:ext uri="{BB962C8B-B14F-4D97-AF65-F5344CB8AC3E}">
        <p14:creationId xmlns:p14="http://schemas.microsoft.com/office/powerpoint/2010/main" val="381585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C3006-DBB0-462F-8B77-01D8F9D713D3}" type="slidenum">
              <a:rPr lang="en-US" smtClean="0"/>
              <a:t>10</a:t>
            </a:fld>
            <a:endParaRPr lang="en-US"/>
          </a:p>
        </p:txBody>
      </p:sp>
    </p:spTree>
    <p:extLst>
      <p:ext uri="{BB962C8B-B14F-4D97-AF65-F5344CB8AC3E}">
        <p14:creationId xmlns:p14="http://schemas.microsoft.com/office/powerpoint/2010/main" val="170825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
        <p:nvSpPr>
          <p:cNvPr id="4" name="Slide Number Placeholder 3"/>
          <p:cNvSpPr>
            <a:spLocks noGrp="1"/>
          </p:cNvSpPr>
          <p:nvPr>
            <p:ph type="sldNum" sz="quarter" idx="5"/>
          </p:nvPr>
        </p:nvSpPr>
        <p:spPr/>
        <p:txBody>
          <a:bodyPr/>
          <a:lstStyle/>
          <a:p>
            <a:fld id="{FD710540-D49C-4D5E-91D2-1A817542FC5C}" type="slidenum">
              <a:rPr lang="en-US" smtClean="0"/>
              <a:t>11</a:t>
            </a:fld>
            <a:endParaRPr lang="en-US"/>
          </a:p>
        </p:txBody>
      </p:sp>
    </p:spTree>
    <p:extLst>
      <p:ext uri="{BB962C8B-B14F-4D97-AF65-F5344CB8AC3E}">
        <p14:creationId xmlns:p14="http://schemas.microsoft.com/office/powerpoint/2010/main" val="139897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3352800"/>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0802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5021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596376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799987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7" name="Shape 117"/>
          <p:cNvSpPr>
            <a:spLocks noGrp="1"/>
          </p:cNvSpPr>
          <p:nvPr>
            <p:ph type="pic" idx="13"/>
          </p:nvPr>
        </p:nvSpPr>
        <p:spPr>
          <a:xfrm>
            <a:off x="0" y="0"/>
            <a:ext cx="12192000" cy="6858000"/>
          </a:xfrm>
          <a:prstGeom prst="rect">
            <a:avLst/>
          </a:prstGeom>
        </p:spPr>
        <p:txBody>
          <a:bodyPr lIns="91439" tIns="45719" rIns="91439" bIns="45719" anchor="t">
            <a:noAutofit/>
          </a:bodyPr>
          <a:lstStyle/>
          <a:p>
            <a:r>
              <a:rPr lang="en-US"/>
              <a:t>Click icon to add picture</a:t>
            </a:r>
            <a:endParaRPr/>
          </a:p>
        </p:txBody>
      </p:sp>
      <p:sp>
        <p:nvSpPr>
          <p:cNvPr id="118" name="Shape 118"/>
          <p:cNvSpPr>
            <a:spLocks noGrp="1"/>
          </p:cNvSpPr>
          <p:nvPr>
            <p:ph type="sldNum" sz="quarter" idx="2"/>
          </p:nvPr>
        </p:nvSpPr>
        <p:spPr>
          <a:xfrm>
            <a:off x="11614149" y="6489700"/>
            <a:ext cx="196851" cy="234950"/>
          </a:xfrm>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26739016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8" name="Shape 108"/>
          <p:cNvSpPr>
            <a:spLocks noGrp="1"/>
          </p:cNvSpPr>
          <p:nvPr>
            <p:ph type="body" sz="quarter" idx="13"/>
          </p:nvPr>
        </p:nvSpPr>
        <p:spPr>
          <a:xfrm>
            <a:off x="1193801" y="3041650"/>
            <a:ext cx="9810751" cy="310470"/>
          </a:xfrm>
          <a:prstGeom prst="rect">
            <a:avLst/>
          </a:prstGeom>
        </p:spPr>
        <p:txBody>
          <a:bodyPr>
            <a:spAutoFit/>
          </a:bodyPr>
          <a:lstStyle>
            <a:lvl1pPr marL="0" indent="0" algn="ctr">
              <a:spcBef>
                <a:spcPts val="1988"/>
              </a:spcBef>
              <a:buClrTx/>
              <a:buSzTx/>
              <a:buFontTx/>
              <a:buNone/>
              <a:defRPr sz="1575"/>
            </a:lvl1pPr>
          </a:lstStyle>
          <a:p>
            <a:pPr lvl="0"/>
            <a:r>
              <a:rPr lang="en-US"/>
              <a:t>Click to edit Master text styles</a:t>
            </a:r>
          </a:p>
        </p:txBody>
      </p:sp>
      <p:sp>
        <p:nvSpPr>
          <p:cNvPr id="109" name="Shape 109"/>
          <p:cNvSpPr>
            <a:spLocks noGrp="1"/>
          </p:cNvSpPr>
          <p:nvPr>
            <p:ph type="body" sz="quarter" idx="14"/>
          </p:nvPr>
        </p:nvSpPr>
        <p:spPr>
          <a:xfrm>
            <a:off x="1193801" y="4476750"/>
            <a:ext cx="9810751" cy="310470"/>
          </a:xfrm>
          <a:prstGeom prst="rect">
            <a:avLst/>
          </a:prstGeom>
        </p:spPr>
        <p:txBody>
          <a:bodyPr anchor="t">
            <a:spAutoFit/>
          </a:bodyPr>
          <a:lstStyle>
            <a:lvl1pPr marL="0" indent="0" algn="ctr">
              <a:spcBef>
                <a:spcPts val="638"/>
              </a:spcBef>
              <a:buClrTx/>
              <a:buSzTx/>
              <a:buFontTx/>
              <a:buNone/>
              <a:defRPr sz="1575" i="1">
                <a:solidFill>
                  <a:srgbClr val="5C86B9"/>
                </a:solidFill>
              </a:defRPr>
            </a:lvl1pPr>
          </a:lstStyle>
          <a:p>
            <a:pPr lvl="0"/>
            <a:r>
              <a:rPr lang="en-US"/>
              <a:t>Click to edit Master text styles</a:t>
            </a:r>
          </a:p>
        </p:txBody>
      </p:sp>
      <p:sp>
        <p:nvSpPr>
          <p:cNvPr id="110" name="Shape 110"/>
          <p:cNvSpPr>
            <a:spLocks noGrp="1"/>
          </p:cNvSpPr>
          <p:nvPr>
            <p:ph type="sldNum" sz="quarter" idx="2"/>
          </p:nvPr>
        </p:nvSpPr>
        <p:spPr>
          <a:xfrm>
            <a:off x="11614149" y="6489700"/>
            <a:ext cx="196851" cy="234950"/>
          </a:xfrm>
          <a:prstGeom prst="rect">
            <a:avLst/>
          </a:prstGeom>
        </p:spPr>
        <p:txBody>
          <a:bodyPr/>
          <a:lstStyle>
            <a:lvl1pPr>
              <a:defRPr>
                <a:solidFill>
                  <a:srgbClr val="324863"/>
                </a:solidFill>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80971491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8" name="Shape 98"/>
          <p:cNvSpPr>
            <a:spLocks noGrp="1"/>
          </p:cNvSpPr>
          <p:nvPr>
            <p:ph type="pic" sz="quarter" idx="13"/>
          </p:nvPr>
        </p:nvSpPr>
        <p:spPr>
          <a:xfrm>
            <a:off x="7880349" y="3435350"/>
            <a:ext cx="3702051" cy="2774950"/>
          </a:xfrm>
          <a:prstGeom prst="rect">
            <a:avLst/>
          </a:prstGeom>
        </p:spPr>
        <p:txBody>
          <a:bodyPr lIns="91439" tIns="45719" rIns="91439" bIns="45719" anchor="t">
            <a:noAutofit/>
          </a:bodyPr>
          <a:lstStyle/>
          <a:p>
            <a:r>
              <a:rPr lang="en-US"/>
              <a:t>Click icon to add picture</a:t>
            </a:r>
            <a:endParaRPr/>
          </a:p>
        </p:txBody>
      </p:sp>
      <p:sp>
        <p:nvSpPr>
          <p:cNvPr id="99" name="Shape 99"/>
          <p:cNvSpPr>
            <a:spLocks noGrp="1"/>
          </p:cNvSpPr>
          <p:nvPr>
            <p:ph type="pic" sz="quarter" idx="14"/>
          </p:nvPr>
        </p:nvSpPr>
        <p:spPr>
          <a:xfrm>
            <a:off x="7880349" y="476250"/>
            <a:ext cx="3702051" cy="2774950"/>
          </a:xfrm>
          <a:prstGeom prst="rect">
            <a:avLst/>
          </a:prstGeom>
        </p:spPr>
        <p:txBody>
          <a:bodyPr lIns="91439" tIns="45719" rIns="91439" bIns="45719" anchor="t">
            <a:noAutofit/>
          </a:bodyPr>
          <a:lstStyle/>
          <a:p>
            <a:r>
              <a:rPr lang="en-US"/>
              <a:t>Click icon to add picture</a:t>
            </a:r>
            <a:endParaRPr/>
          </a:p>
        </p:txBody>
      </p:sp>
      <p:sp>
        <p:nvSpPr>
          <p:cNvPr id="100" name="Shape 100"/>
          <p:cNvSpPr>
            <a:spLocks noGrp="1"/>
          </p:cNvSpPr>
          <p:nvPr>
            <p:ph type="pic" idx="15"/>
          </p:nvPr>
        </p:nvSpPr>
        <p:spPr>
          <a:xfrm>
            <a:off x="603251" y="476250"/>
            <a:ext cx="7086600" cy="5734050"/>
          </a:xfrm>
          <a:prstGeom prst="rect">
            <a:avLst/>
          </a:prstGeom>
        </p:spPr>
        <p:txBody>
          <a:bodyPr lIns="91439" tIns="45719" rIns="91439" bIns="45719" anchor="t">
            <a:noAutofit/>
          </a:bodyPr>
          <a:lstStyle/>
          <a:p>
            <a:r>
              <a:rPr lang="en-US"/>
              <a:t>Click icon to add picture</a:t>
            </a:r>
            <a:endParaRPr/>
          </a:p>
        </p:txBody>
      </p:sp>
      <p:sp>
        <p:nvSpPr>
          <p:cNvPr id="101" name="Shape 101"/>
          <p:cNvSpPr>
            <a:spLocks noGrp="1"/>
          </p:cNvSpPr>
          <p:nvPr>
            <p:ph type="sldNum" sz="quarter" idx="2"/>
          </p:nvPr>
        </p:nvSpPr>
        <p:spPr>
          <a:xfrm>
            <a:off x="11614149" y="6489700"/>
            <a:ext cx="196851" cy="234950"/>
          </a:xfrm>
          <a:prstGeom prst="rect">
            <a:avLst/>
          </a:prstGeom>
        </p:spPr>
        <p:txBody>
          <a:bodyPr/>
          <a:lstStyle>
            <a:lvl1pPr>
              <a:defRPr>
                <a:solidFill>
                  <a:srgbClr val="324863"/>
                </a:solidFill>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33494447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8" name="Shape 78"/>
          <p:cNvSpPr/>
          <p:nvPr/>
        </p:nvSpPr>
        <p:spPr>
          <a:xfrm>
            <a:off x="381000" y="1803400"/>
            <a:ext cx="5334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accent1">
                <a:hueOff val="109194"/>
                <a:satOff val="-4874"/>
                <a:lumOff val="12971"/>
              </a:schemeClr>
            </a:solidFill>
            <a:miter lim="400000"/>
          </a:ln>
        </p:spPr>
        <p:txBody>
          <a:bodyPr lIns="0" tIns="0" rIns="0" bIns="0"/>
          <a:lstStyle/>
          <a:p>
            <a:pPr algn="l" defTabSz="171450">
              <a:defRPr sz="1200">
                <a:solidFill>
                  <a:srgbClr val="000000"/>
                </a:solidFill>
                <a:latin typeface="Helvetica"/>
                <a:ea typeface="Helvetica"/>
                <a:cs typeface="Helvetica"/>
                <a:sym typeface="Helvetica"/>
              </a:defRPr>
            </a:pPr>
            <a:endParaRPr sz="450"/>
          </a:p>
        </p:txBody>
      </p:sp>
      <p:sp>
        <p:nvSpPr>
          <p:cNvPr id="79" name="Shape 79"/>
          <p:cNvSpPr/>
          <p:nvPr/>
        </p:nvSpPr>
        <p:spPr>
          <a:xfrm>
            <a:off x="381000" y="1841500"/>
            <a:ext cx="5334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accent1">
                <a:hueOff val="109194"/>
                <a:satOff val="-4874"/>
                <a:lumOff val="12971"/>
              </a:schemeClr>
            </a:solidFill>
            <a:miter lim="400000"/>
          </a:ln>
        </p:spPr>
        <p:txBody>
          <a:bodyPr lIns="0" tIns="0" rIns="0" bIns="0"/>
          <a:lstStyle/>
          <a:p>
            <a:pPr algn="l" defTabSz="171450">
              <a:defRPr sz="1200">
                <a:solidFill>
                  <a:srgbClr val="000000"/>
                </a:solidFill>
                <a:latin typeface="Helvetica"/>
                <a:ea typeface="Helvetica"/>
                <a:cs typeface="Helvetica"/>
                <a:sym typeface="Helvetica"/>
              </a:defRPr>
            </a:pPr>
            <a:endParaRPr sz="450"/>
          </a:p>
        </p:txBody>
      </p:sp>
      <p:sp>
        <p:nvSpPr>
          <p:cNvPr id="80" name="Shape 80"/>
          <p:cNvSpPr>
            <a:spLocks noGrp="1"/>
          </p:cNvSpPr>
          <p:nvPr>
            <p:ph type="pic" idx="13"/>
          </p:nvPr>
        </p:nvSpPr>
        <p:spPr>
          <a:xfrm>
            <a:off x="6096001" y="0"/>
            <a:ext cx="6108700" cy="6858000"/>
          </a:xfrm>
          <a:prstGeom prst="rect">
            <a:avLst/>
          </a:prstGeom>
        </p:spPr>
        <p:txBody>
          <a:bodyPr lIns="91439" tIns="45719" rIns="91439" bIns="45719" anchor="t">
            <a:noAutofit/>
          </a:bodyPr>
          <a:lstStyle/>
          <a:p>
            <a:r>
              <a:rPr lang="en-US"/>
              <a:t>Click icon to add picture</a:t>
            </a:r>
            <a:endParaRPr/>
          </a:p>
        </p:txBody>
      </p:sp>
      <p:sp>
        <p:nvSpPr>
          <p:cNvPr id="81" name="Shape 81"/>
          <p:cNvSpPr>
            <a:spLocks noGrp="1"/>
          </p:cNvSpPr>
          <p:nvPr>
            <p:ph type="title"/>
          </p:nvPr>
        </p:nvSpPr>
        <p:spPr>
          <a:xfrm>
            <a:off x="336549" y="311150"/>
            <a:ext cx="5454651" cy="1435100"/>
          </a:xfrm>
          <a:prstGeom prst="rect">
            <a:avLst/>
          </a:prstGeom>
        </p:spPr>
        <p:txBody>
          <a:bodyPr/>
          <a:lstStyle/>
          <a:p>
            <a:r>
              <a:rPr lang="en-US"/>
              <a:t>Click to edit Master title style</a:t>
            </a:r>
            <a:endParaRPr/>
          </a:p>
        </p:txBody>
      </p:sp>
      <p:sp>
        <p:nvSpPr>
          <p:cNvPr id="82" name="Shape 82"/>
          <p:cNvSpPr>
            <a:spLocks noGrp="1"/>
          </p:cNvSpPr>
          <p:nvPr>
            <p:ph type="body" sz="half" idx="1"/>
          </p:nvPr>
        </p:nvSpPr>
        <p:spPr>
          <a:xfrm>
            <a:off x="336549" y="2095500"/>
            <a:ext cx="5454651" cy="4445000"/>
          </a:xfrm>
          <a:prstGeom prst="rect">
            <a:avLst/>
          </a:prstGeom>
        </p:spPr>
        <p:txBody>
          <a:bodyPr/>
          <a:lstStyle>
            <a:lvl1pPr marL="214313" indent="-214313">
              <a:spcBef>
                <a:spcPts val="1988"/>
              </a:spcBef>
              <a:defRPr sz="1575"/>
            </a:lvl1pPr>
            <a:lvl2pPr marL="428625" indent="-214313">
              <a:spcBef>
                <a:spcPts val="1988"/>
              </a:spcBef>
              <a:defRPr sz="1575"/>
            </a:lvl2pPr>
            <a:lvl3pPr marL="642938" indent="-214313">
              <a:spcBef>
                <a:spcPts val="1988"/>
              </a:spcBef>
              <a:defRPr sz="1575"/>
            </a:lvl3pPr>
            <a:lvl4pPr marL="857250" indent="-214313">
              <a:spcBef>
                <a:spcPts val="1988"/>
              </a:spcBef>
              <a:defRPr sz="1575"/>
            </a:lvl4pPr>
            <a:lvl5pPr marL="1071563" indent="-214313">
              <a:spcBef>
                <a:spcPts val="1988"/>
              </a:spcBef>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3" name="Shape 83"/>
          <p:cNvSpPr>
            <a:spLocks noGrp="1"/>
          </p:cNvSpPr>
          <p:nvPr>
            <p:ph type="sldNum" sz="quarter" idx="2"/>
          </p:nvPr>
        </p:nvSpPr>
        <p:spPr>
          <a:xfrm>
            <a:off x="11614149" y="6489700"/>
            <a:ext cx="196851" cy="234950"/>
          </a:xfrm>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178521739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2" y="1828042"/>
            <a:ext cx="10366375" cy="4243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4774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1793371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155088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9859" y="2804341"/>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449859" y="5191943"/>
            <a:ext cx="9144000" cy="829919"/>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38526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3335584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3059829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254455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2390880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1675560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78912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904631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3536934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156454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237059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096214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868675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AB1E18-5024-445E-8956-6D1DC9FCFDD0}"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BC84F-CF2C-43DE-89E2-8B291DB8E08E}" type="slidenum">
              <a:rPr lang="en-US" smtClean="0"/>
              <a:t>‹#›</a:t>
            </a:fld>
            <a:endParaRPr lang="en-US"/>
          </a:p>
        </p:txBody>
      </p:sp>
    </p:spTree>
    <p:extLst>
      <p:ext uri="{BB962C8B-B14F-4D97-AF65-F5344CB8AC3E}">
        <p14:creationId xmlns:p14="http://schemas.microsoft.com/office/powerpoint/2010/main" val="17052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and Content - Long">
    <p:spTree>
      <p:nvGrpSpPr>
        <p:cNvPr id="1" name=""/>
        <p:cNvGrpSpPr/>
        <p:nvPr/>
      </p:nvGrpSpPr>
      <p:grpSpPr>
        <a:xfrm>
          <a:off x="0" y="0"/>
          <a:ext cx="0" cy="0"/>
          <a:chOff x="0" y="0"/>
          <a:chExt cx="0" cy="0"/>
        </a:xfrm>
      </p:grpSpPr>
      <p:pic>
        <p:nvPicPr>
          <p:cNvPr id="15" name="Picture 14" descr="A picture containing outdoor, nature, water, snow&#10;&#10;Description automatically generated">
            <a:extLst>
              <a:ext uri="{FF2B5EF4-FFF2-40B4-BE49-F238E27FC236}">
                <a16:creationId xmlns:a16="http://schemas.microsoft.com/office/drawing/2014/main" id="{8A391EDB-F939-B746-BE39-E1474A0D8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8802F9CD-1988-0E4C-9E8E-886AC39140DB}"/>
              </a:ext>
            </a:extLst>
          </p:cNvPr>
          <p:cNvSpPr/>
          <p:nvPr userDrawn="1"/>
        </p:nvSpPr>
        <p:spPr>
          <a:xfrm>
            <a:off x="314531" y="6435268"/>
            <a:ext cx="1726755" cy="230832"/>
          </a:xfrm>
          <a:prstGeom prst="rect">
            <a:avLst/>
          </a:prstGeom>
        </p:spPr>
        <p:txBody>
          <a:bodyPr wrap="none">
            <a:spAutoFit/>
          </a:bodyPr>
          <a:lstStyle/>
          <a:p>
            <a:pPr algn="l"/>
            <a:r>
              <a:rPr lang="en-US" sz="900" b="0" i="0" dirty="0">
                <a:solidFill>
                  <a:schemeClr val="tx1"/>
                </a:solidFill>
                <a:effectLst/>
                <a:latin typeface="+mn-lt"/>
              </a:rPr>
              <a:t>Texas A&amp;M AgriLife Extension</a:t>
            </a:r>
            <a:endParaRPr lang="en-US" sz="900" b="0" i="0" dirty="0">
              <a:solidFill>
                <a:schemeClr val="tx1"/>
              </a:solidFill>
              <a:latin typeface="+mj-lt"/>
            </a:endParaRPr>
          </a:p>
        </p:txBody>
      </p:sp>
      <p:cxnSp>
        <p:nvCxnSpPr>
          <p:cNvPr id="25" name="Straight Connector 24">
            <a:extLst>
              <a:ext uri="{FF2B5EF4-FFF2-40B4-BE49-F238E27FC236}">
                <a16:creationId xmlns:a16="http://schemas.microsoft.com/office/drawing/2014/main" id="{0E4A0331-4772-3943-AD65-71C801AB8308}"/>
              </a:ext>
            </a:extLst>
          </p:cNvPr>
          <p:cNvCxnSpPr>
            <a:cxnSpLocks/>
          </p:cNvCxnSpPr>
          <p:nvPr userDrawn="1"/>
        </p:nvCxnSpPr>
        <p:spPr>
          <a:xfrm>
            <a:off x="395201" y="6664352"/>
            <a:ext cx="1552869" cy="1748"/>
          </a:xfrm>
          <a:prstGeom prst="line">
            <a:avLst/>
          </a:prstGeom>
          <a:ln/>
        </p:spPr>
        <p:style>
          <a:lnRef idx="2">
            <a:schemeClr val="accent3"/>
          </a:lnRef>
          <a:fillRef idx="0">
            <a:schemeClr val="accent3"/>
          </a:fillRef>
          <a:effectRef idx="1">
            <a:schemeClr val="accent3"/>
          </a:effectRef>
          <a:fontRef idx="minor">
            <a:schemeClr val="tx1"/>
          </a:fontRef>
        </p:style>
      </p:cxnSp>
      <p:sp>
        <p:nvSpPr>
          <p:cNvPr id="5" name="Rectangle 4">
            <a:extLst>
              <a:ext uri="{FF2B5EF4-FFF2-40B4-BE49-F238E27FC236}">
                <a16:creationId xmlns:a16="http://schemas.microsoft.com/office/drawing/2014/main" id="{B1D15AD1-5AD8-BE43-AD64-0DB880D933CF}"/>
              </a:ext>
            </a:extLst>
          </p:cNvPr>
          <p:cNvSpPr/>
          <p:nvPr userDrawn="1"/>
        </p:nvSpPr>
        <p:spPr>
          <a:xfrm>
            <a:off x="10104575" y="6435268"/>
            <a:ext cx="1808508" cy="230832"/>
          </a:xfrm>
          <a:prstGeom prst="rect">
            <a:avLst/>
          </a:prstGeom>
        </p:spPr>
        <p:txBody>
          <a:bodyPr wrap="none">
            <a:spAutoFit/>
          </a:bodyPr>
          <a:lstStyle/>
          <a:p>
            <a:pPr algn="l"/>
            <a:r>
              <a:rPr lang="en-US" sz="900" b="0" i="0" dirty="0">
                <a:solidFill>
                  <a:schemeClr val="tx1"/>
                </a:solidFill>
                <a:effectLst/>
                <a:latin typeface="+mn-lt"/>
              </a:rPr>
              <a:t>Texas Rural Leadership Program</a:t>
            </a:r>
            <a:endParaRPr lang="en-US" sz="900" b="0" i="0" dirty="0">
              <a:solidFill>
                <a:schemeClr val="tx1"/>
              </a:solidFill>
              <a:latin typeface="+mj-lt"/>
            </a:endParaRPr>
          </a:p>
        </p:txBody>
      </p:sp>
      <p:cxnSp>
        <p:nvCxnSpPr>
          <p:cNvPr id="6" name="Straight Connector 5">
            <a:extLst>
              <a:ext uri="{FF2B5EF4-FFF2-40B4-BE49-F238E27FC236}">
                <a16:creationId xmlns:a16="http://schemas.microsoft.com/office/drawing/2014/main" id="{6C662A3C-58F6-9646-ADDE-B0500E55E692}"/>
              </a:ext>
            </a:extLst>
          </p:cNvPr>
          <p:cNvCxnSpPr>
            <a:cxnSpLocks/>
          </p:cNvCxnSpPr>
          <p:nvPr userDrawn="1"/>
        </p:nvCxnSpPr>
        <p:spPr>
          <a:xfrm>
            <a:off x="10185245" y="6664352"/>
            <a:ext cx="1611554" cy="0"/>
          </a:xfrm>
          <a:prstGeom prst="line">
            <a:avLst/>
          </a:prstGeom>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19495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itle and Conttent - sho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73102-4C2C-F440-BC9B-22C3925E9738}"/>
              </a:ext>
            </a:extLst>
          </p:cNvPr>
          <p:cNvSpPr/>
          <p:nvPr userDrawn="1"/>
        </p:nvSpPr>
        <p:spPr>
          <a:xfrm>
            <a:off x="314531" y="6435268"/>
            <a:ext cx="1204176" cy="230832"/>
          </a:xfrm>
          <a:prstGeom prst="rect">
            <a:avLst/>
          </a:prstGeom>
        </p:spPr>
        <p:txBody>
          <a:bodyPr wrap="none">
            <a:spAutoFit/>
          </a:bodyPr>
          <a:lstStyle/>
          <a:p>
            <a:pPr algn="l"/>
            <a:r>
              <a:rPr lang="en-US" sz="900" b="0" i="0">
                <a:solidFill>
                  <a:schemeClr val="bg1"/>
                </a:solidFill>
                <a:effectLst/>
                <a:latin typeface="+mn-lt"/>
              </a:rPr>
              <a:t>Texas A&amp;M AgriLife</a:t>
            </a:r>
            <a:endParaRPr lang="en-US" sz="900" b="0" i="0">
              <a:solidFill>
                <a:schemeClr val="bg1"/>
              </a:solidFill>
              <a:latin typeface="+mj-lt"/>
            </a:endParaRPr>
          </a:p>
        </p:txBody>
      </p:sp>
      <p:pic>
        <p:nvPicPr>
          <p:cNvPr id="11" name="Picture 10">
            <a:extLst>
              <a:ext uri="{FF2B5EF4-FFF2-40B4-BE49-F238E27FC236}">
                <a16:creationId xmlns:a16="http://schemas.microsoft.com/office/drawing/2014/main" id="{6DFC5874-CC2D-454F-8615-F79A797D38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FB94803-FBB8-2840-8E41-19EB93DAD2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25713" y="5905412"/>
            <a:ext cx="2140574" cy="604158"/>
          </a:xfrm>
          <a:prstGeom prst="rect">
            <a:avLst/>
          </a:prstGeom>
        </p:spPr>
      </p:pic>
    </p:spTree>
    <p:extLst>
      <p:ext uri="{BB962C8B-B14F-4D97-AF65-F5344CB8AC3E}">
        <p14:creationId xmlns:p14="http://schemas.microsoft.com/office/powerpoint/2010/main" val="940901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9"/>
            <a:ext cx="8001000" cy="1325563"/>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300"/>
              <a:buFont typeface="Calibri"/>
              <a:buNone/>
              <a:defRPr sz="24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7" name="Shape 27"/>
          <p:cNvSpPr txBox="1">
            <a:spLocks noGrp="1"/>
          </p:cNvSpPr>
          <p:nvPr>
            <p:ph type="body" idx="1"/>
          </p:nvPr>
        </p:nvSpPr>
        <p:spPr>
          <a:xfrm>
            <a:off x="914400" y="1905000"/>
            <a:ext cx="10363200" cy="4419600"/>
          </a:xfrm>
          <a:prstGeom prst="rect">
            <a:avLst/>
          </a:prstGeom>
          <a:noFill/>
          <a:ln>
            <a:noFill/>
          </a:ln>
        </p:spPr>
        <p:txBody>
          <a:bodyPr spcFirstLastPara="1" wrap="square" lIns="91425" tIns="45700" rIns="91425" bIns="45700" anchor="t" anchorCtr="0"/>
          <a:lstStyle>
            <a:lvl1pPr marL="342900" marR="0" lvl="0" indent="-271463" algn="l" rtl="0">
              <a:lnSpc>
                <a:spcPct val="90000"/>
              </a:lnSpc>
              <a:spcBef>
                <a:spcPts val="563"/>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4683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702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791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6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172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484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4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85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664174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5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046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7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836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8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038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9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094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0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887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2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89DE26F8-2086-4414-BFF5-441DCD3B66C0}" type="datetimeFigureOut">
              <a:rPr lang="en-US" smtClean="0"/>
              <a:t>8/8/2022</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F016ABD0-0C20-4DCC-A052-62A3FAF449B5}" type="slidenum">
              <a:rPr lang="en-US" smtClean="0"/>
              <a:t>‹#›</a:t>
            </a:fld>
            <a:endParaRPr lang="en-US"/>
          </a:p>
        </p:txBody>
      </p:sp>
    </p:spTree>
    <p:extLst>
      <p:ext uri="{BB962C8B-B14F-4D97-AF65-F5344CB8AC3E}">
        <p14:creationId xmlns:p14="http://schemas.microsoft.com/office/powerpoint/2010/main" val="3899686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3352800"/>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61031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9859" y="2804341"/>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449859" y="5191943"/>
            <a:ext cx="9144000" cy="829919"/>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182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81979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56703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406087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029371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1094630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447661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659722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290317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173332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154847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854858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7" name="Shape 117"/>
          <p:cNvSpPr>
            <a:spLocks noGrp="1"/>
          </p:cNvSpPr>
          <p:nvPr>
            <p:ph type="pic" idx="13"/>
          </p:nvPr>
        </p:nvSpPr>
        <p:spPr>
          <a:xfrm>
            <a:off x="0" y="0"/>
            <a:ext cx="12192000" cy="6858000"/>
          </a:xfrm>
          <a:prstGeom prst="rect">
            <a:avLst/>
          </a:prstGeom>
        </p:spPr>
        <p:txBody>
          <a:bodyPr lIns="91439" tIns="45719" rIns="91439" bIns="45719" anchor="t">
            <a:noAutofit/>
          </a:bodyPr>
          <a:lstStyle/>
          <a:p>
            <a:r>
              <a:rPr lang="en-US"/>
              <a:t>Click icon to add picture</a:t>
            </a:r>
            <a:endParaRPr/>
          </a:p>
        </p:txBody>
      </p:sp>
      <p:sp>
        <p:nvSpPr>
          <p:cNvPr id="118" name="Shape 118"/>
          <p:cNvSpPr>
            <a:spLocks noGrp="1"/>
          </p:cNvSpPr>
          <p:nvPr>
            <p:ph type="sldNum" sz="quarter" idx="2"/>
          </p:nvPr>
        </p:nvSpPr>
        <p:spPr>
          <a:xfrm>
            <a:off x="11614149" y="6489700"/>
            <a:ext cx="196851" cy="234950"/>
          </a:xfrm>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15517977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749987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8" name="Shape 108"/>
          <p:cNvSpPr>
            <a:spLocks noGrp="1"/>
          </p:cNvSpPr>
          <p:nvPr>
            <p:ph type="body" sz="quarter" idx="13"/>
          </p:nvPr>
        </p:nvSpPr>
        <p:spPr>
          <a:xfrm>
            <a:off x="1193801" y="3041650"/>
            <a:ext cx="9810751" cy="310470"/>
          </a:xfrm>
          <a:prstGeom prst="rect">
            <a:avLst/>
          </a:prstGeom>
        </p:spPr>
        <p:txBody>
          <a:bodyPr>
            <a:spAutoFit/>
          </a:bodyPr>
          <a:lstStyle>
            <a:lvl1pPr marL="0" indent="0" algn="ctr">
              <a:spcBef>
                <a:spcPts val="1988"/>
              </a:spcBef>
              <a:buClrTx/>
              <a:buSzTx/>
              <a:buFontTx/>
              <a:buNone/>
              <a:defRPr sz="1575"/>
            </a:lvl1pPr>
          </a:lstStyle>
          <a:p>
            <a:pPr lvl="0"/>
            <a:r>
              <a:rPr lang="en-US"/>
              <a:t>Click to edit Master text styles</a:t>
            </a:r>
          </a:p>
        </p:txBody>
      </p:sp>
      <p:sp>
        <p:nvSpPr>
          <p:cNvPr id="109" name="Shape 109"/>
          <p:cNvSpPr>
            <a:spLocks noGrp="1"/>
          </p:cNvSpPr>
          <p:nvPr>
            <p:ph type="body" sz="quarter" idx="14"/>
          </p:nvPr>
        </p:nvSpPr>
        <p:spPr>
          <a:xfrm>
            <a:off x="1193801" y="4476750"/>
            <a:ext cx="9810751" cy="310470"/>
          </a:xfrm>
          <a:prstGeom prst="rect">
            <a:avLst/>
          </a:prstGeom>
        </p:spPr>
        <p:txBody>
          <a:bodyPr anchor="t">
            <a:spAutoFit/>
          </a:bodyPr>
          <a:lstStyle>
            <a:lvl1pPr marL="0" indent="0" algn="ctr">
              <a:spcBef>
                <a:spcPts val="638"/>
              </a:spcBef>
              <a:buClrTx/>
              <a:buSzTx/>
              <a:buFontTx/>
              <a:buNone/>
              <a:defRPr sz="1575" i="1">
                <a:solidFill>
                  <a:srgbClr val="5C86B9"/>
                </a:solidFill>
              </a:defRPr>
            </a:lvl1pPr>
          </a:lstStyle>
          <a:p>
            <a:pPr lvl="0"/>
            <a:r>
              <a:rPr lang="en-US"/>
              <a:t>Click to edit Master text styles</a:t>
            </a:r>
          </a:p>
        </p:txBody>
      </p:sp>
      <p:sp>
        <p:nvSpPr>
          <p:cNvPr id="110" name="Shape 110"/>
          <p:cNvSpPr>
            <a:spLocks noGrp="1"/>
          </p:cNvSpPr>
          <p:nvPr>
            <p:ph type="sldNum" sz="quarter" idx="2"/>
          </p:nvPr>
        </p:nvSpPr>
        <p:spPr>
          <a:xfrm>
            <a:off x="11614149" y="6489700"/>
            <a:ext cx="196851" cy="234950"/>
          </a:xfrm>
          <a:prstGeom prst="rect">
            <a:avLst/>
          </a:prstGeom>
        </p:spPr>
        <p:txBody>
          <a:bodyPr/>
          <a:lstStyle>
            <a:lvl1pPr>
              <a:defRPr>
                <a:solidFill>
                  <a:srgbClr val="324863"/>
                </a:solidFill>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63612902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8" name="Shape 98"/>
          <p:cNvSpPr>
            <a:spLocks noGrp="1"/>
          </p:cNvSpPr>
          <p:nvPr>
            <p:ph type="pic" sz="quarter" idx="13"/>
          </p:nvPr>
        </p:nvSpPr>
        <p:spPr>
          <a:xfrm>
            <a:off x="7880349" y="3435350"/>
            <a:ext cx="3702051" cy="2774950"/>
          </a:xfrm>
          <a:prstGeom prst="rect">
            <a:avLst/>
          </a:prstGeom>
        </p:spPr>
        <p:txBody>
          <a:bodyPr lIns="91439" tIns="45719" rIns="91439" bIns="45719" anchor="t">
            <a:noAutofit/>
          </a:bodyPr>
          <a:lstStyle/>
          <a:p>
            <a:r>
              <a:rPr lang="en-US"/>
              <a:t>Click icon to add picture</a:t>
            </a:r>
            <a:endParaRPr/>
          </a:p>
        </p:txBody>
      </p:sp>
      <p:sp>
        <p:nvSpPr>
          <p:cNvPr id="99" name="Shape 99"/>
          <p:cNvSpPr>
            <a:spLocks noGrp="1"/>
          </p:cNvSpPr>
          <p:nvPr>
            <p:ph type="pic" sz="quarter" idx="14"/>
          </p:nvPr>
        </p:nvSpPr>
        <p:spPr>
          <a:xfrm>
            <a:off x="7880349" y="476250"/>
            <a:ext cx="3702051" cy="2774950"/>
          </a:xfrm>
          <a:prstGeom prst="rect">
            <a:avLst/>
          </a:prstGeom>
        </p:spPr>
        <p:txBody>
          <a:bodyPr lIns="91439" tIns="45719" rIns="91439" bIns="45719" anchor="t">
            <a:noAutofit/>
          </a:bodyPr>
          <a:lstStyle/>
          <a:p>
            <a:r>
              <a:rPr lang="en-US"/>
              <a:t>Click icon to add picture</a:t>
            </a:r>
            <a:endParaRPr/>
          </a:p>
        </p:txBody>
      </p:sp>
      <p:sp>
        <p:nvSpPr>
          <p:cNvPr id="100" name="Shape 100"/>
          <p:cNvSpPr>
            <a:spLocks noGrp="1"/>
          </p:cNvSpPr>
          <p:nvPr>
            <p:ph type="pic" idx="15"/>
          </p:nvPr>
        </p:nvSpPr>
        <p:spPr>
          <a:xfrm>
            <a:off x="603251" y="476250"/>
            <a:ext cx="7086600" cy="5734050"/>
          </a:xfrm>
          <a:prstGeom prst="rect">
            <a:avLst/>
          </a:prstGeom>
        </p:spPr>
        <p:txBody>
          <a:bodyPr lIns="91439" tIns="45719" rIns="91439" bIns="45719" anchor="t">
            <a:noAutofit/>
          </a:bodyPr>
          <a:lstStyle/>
          <a:p>
            <a:r>
              <a:rPr lang="en-US"/>
              <a:t>Click icon to add picture</a:t>
            </a:r>
            <a:endParaRPr/>
          </a:p>
        </p:txBody>
      </p:sp>
      <p:sp>
        <p:nvSpPr>
          <p:cNvPr id="101" name="Shape 101"/>
          <p:cNvSpPr>
            <a:spLocks noGrp="1"/>
          </p:cNvSpPr>
          <p:nvPr>
            <p:ph type="sldNum" sz="quarter" idx="2"/>
          </p:nvPr>
        </p:nvSpPr>
        <p:spPr>
          <a:xfrm>
            <a:off x="11614149" y="6489700"/>
            <a:ext cx="196851" cy="234950"/>
          </a:xfrm>
          <a:prstGeom prst="rect">
            <a:avLst/>
          </a:prstGeom>
        </p:spPr>
        <p:txBody>
          <a:bodyPr/>
          <a:lstStyle>
            <a:lvl1pPr>
              <a:defRPr>
                <a:solidFill>
                  <a:srgbClr val="324863"/>
                </a:solidFill>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414590548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8" name="Shape 78"/>
          <p:cNvSpPr/>
          <p:nvPr/>
        </p:nvSpPr>
        <p:spPr>
          <a:xfrm>
            <a:off x="381000" y="1803400"/>
            <a:ext cx="5334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accent1">
                <a:hueOff val="109194"/>
                <a:satOff val="-4874"/>
                <a:lumOff val="12971"/>
              </a:schemeClr>
            </a:solidFill>
            <a:miter lim="400000"/>
          </a:ln>
        </p:spPr>
        <p:txBody>
          <a:bodyPr lIns="0" tIns="0" rIns="0" bIns="0"/>
          <a:lstStyle/>
          <a:p>
            <a:pPr algn="l" defTabSz="171450">
              <a:defRPr sz="1200">
                <a:solidFill>
                  <a:srgbClr val="000000"/>
                </a:solidFill>
                <a:latin typeface="Helvetica"/>
                <a:ea typeface="Helvetica"/>
                <a:cs typeface="Helvetica"/>
                <a:sym typeface="Helvetica"/>
              </a:defRPr>
            </a:pPr>
            <a:endParaRPr sz="450"/>
          </a:p>
        </p:txBody>
      </p:sp>
      <p:sp>
        <p:nvSpPr>
          <p:cNvPr id="79" name="Shape 79"/>
          <p:cNvSpPr/>
          <p:nvPr/>
        </p:nvSpPr>
        <p:spPr>
          <a:xfrm>
            <a:off x="381000" y="1841500"/>
            <a:ext cx="5334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chemeClr val="accent1">
                <a:hueOff val="109194"/>
                <a:satOff val="-4874"/>
                <a:lumOff val="12971"/>
              </a:schemeClr>
            </a:solidFill>
            <a:miter lim="400000"/>
          </a:ln>
        </p:spPr>
        <p:txBody>
          <a:bodyPr lIns="0" tIns="0" rIns="0" bIns="0"/>
          <a:lstStyle/>
          <a:p>
            <a:pPr algn="l" defTabSz="171450">
              <a:defRPr sz="1200">
                <a:solidFill>
                  <a:srgbClr val="000000"/>
                </a:solidFill>
                <a:latin typeface="Helvetica"/>
                <a:ea typeface="Helvetica"/>
                <a:cs typeface="Helvetica"/>
                <a:sym typeface="Helvetica"/>
              </a:defRPr>
            </a:pPr>
            <a:endParaRPr sz="450"/>
          </a:p>
        </p:txBody>
      </p:sp>
      <p:sp>
        <p:nvSpPr>
          <p:cNvPr id="80" name="Shape 80"/>
          <p:cNvSpPr>
            <a:spLocks noGrp="1"/>
          </p:cNvSpPr>
          <p:nvPr>
            <p:ph type="pic" idx="13"/>
          </p:nvPr>
        </p:nvSpPr>
        <p:spPr>
          <a:xfrm>
            <a:off x="6096001" y="0"/>
            <a:ext cx="6108700" cy="6858000"/>
          </a:xfrm>
          <a:prstGeom prst="rect">
            <a:avLst/>
          </a:prstGeom>
        </p:spPr>
        <p:txBody>
          <a:bodyPr lIns="91439" tIns="45719" rIns="91439" bIns="45719" anchor="t">
            <a:noAutofit/>
          </a:bodyPr>
          <a:lstStyle/>
          <a:p>
            <a:r>
              <a:rPr lang="en-US"/>
              <a:t>Click icon to add picture</a:t>
            </a:r>
            <a:endParaRPr/>
          </a:p>
        </p:txBody>
      </p:sp>
      <p:sp>
        <p:nvSpPr>
          <p:cNvPr id="81" name="Shape 81"/>
          <p:cNvSpPr>
            <a:spLocks noGrp="1"/>
          </p:cNvSpPr>
          <p:nvPr>
            <p:ph type="title"/>
          </p:nvPr>
        </p:nvSpPr>
        <p:spPr>
          <a:xfrm>
            <a:off x="336549" y="311150"/>
            <a:ext cx="5454651" cy="1435100"/>
          </a:xfrm>
          <a:prstGeom prst="rect">
            <a:avLst/>
          </a:prstGeom>
        </p:spPr>
        <p:txBody>
          <a:bodyPr/>
          <a:lstStyle/>
          <a:p>
            <a:r>
              <a:rPr lang="en-US"/>
              <a:t>Click to edit Master title style</a:t>
            </a:r>
            <a:endParaRPr/>
          </a:p>
        </p:txBody>
      </p:sp>
      <p:sp>
        <p:nvSpPr>
          <p:cNvPr id="82" name="Shape 82"/>
          <p:cNvSpPr>
            <a:spLocks noGrp="1"/>
          </p:cNvSpPr>
          <p:nvPr>
            <p:ph type="body" sz="half" idx="1"/>
          </p:nvPr>
        </p:nvSpPr>
        <p:spPr>
          <a:xfrm>
            <a:off x="336549" y="2095500"/>
            <a:ext cx="5454651" cy="4445000"/>
          </a:xfrm>
          <a:prstGeom prst="rect">
            <a:avLst/>
          </a:prstGeom>
        </p:spPr>
        <p:txBody>
          <a:bodyPr/>
          <a:lstStyle>
            <a:lvl1pPr marL="214313" indent="-214313">
              <a:spcBef>
                <a:spcPts val="1988"/>
              </a:spcBef>
              <a:defRPr sz="1575"/>
            </a:lvl1pPr>
            <a:lvl2pPr marL="428625" indent="-214313">
              <a:spcBef>
                <a:spcPts val="1988"/>
              </a:spcBef>
              <a:defRPr sz="1575"/>
            </a:lvl2pPr>
            <a:lvl3pPr marL="642938" indent="-214313">
              <a:spcBef>
                <a:spcPts val="1988"/>
              </a:spcBef>
              <a:defRPr sz="1575"/>
            </a:lvl3pPr>
            <a:lvl4pPr marL="857250" indent="-214313">
              <a:spcBef>
                <a:spcPts val="1988"/>
              </a:spcBef>
              <a:defRPr sz="1575"/>
            </a:lvl4pPr>
            <a:lvl5pPr marL="1071563" indent="-214313">
              <a:spcBef>
                <a:spcPts val="1988"/>
              </a:spcBef>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3" name="Shape 83"/>
          <p:cNvSpPr>
            <a:spLocks noGrp="1"/>
          </p:cNvSpPr>
          <p:nvPr>
            <p:ph type="sldNum" sz="quarter" idx="2"/>
          </p:nvPr>
        </p:nvSpPr>
        <p:spPr>
          <a:xfrm>
            <a:off x="11614149" y="6489700"/>
            <a:ext cx="196851" cy="234950"/>
          </a:xfrm>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113870825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6979-16AC-4ED5-A7AF-6DB435CC1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E6943-7677-4C89-85D6-0AF6C2214A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82889-C601-430F-A926-F5D746E29928}"/>
              </a:ext>
            </a:extLst>
          </p:cNvPr>
          <p:cNvSpPr>
            <a:spLocks noGrp="1"/>
          </p:cNvSpPr>
          <p:nvPr>
            <p:ph type="dt" sz="half" idx="10"/>
          </p:nvPr>
        </p:nvSpPr>
        <p:spPr/>
        <p:txBody>
          <a:bodyPr/>
          <a:lstStyle/>
          <a:p>
            <a:fld id="{707A13BC-C456-4DD0-9FCF-7E75902713D3}" type="datetimeFigureOut">
              <a:rPr lang="en-US" smtClean="0"/>
              <a:t>8/8/2022</a:t>
            </a:fld>
            <a:endParaRPr lang="en-US"/>
          </a:p>
        </p:txBody>
      </p:sp>
      <p:sp>
        <p:nvSpPr>
          <p:cNvPr id="5" name="Footer Placeholder 4">
            <a:extLst>
              <a:ext uri="{FF2B5EF4-FFF2-40B4-BE49-F238E27FC236}">
                <a16:creationId xmlns:a16="http://schemas.microsoft.com/office/drawing/2014/main" id="{593D4681-7FF7-46C1-BD66-448D77DC3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48FEF-7A5A-499A-AD45-D01232208D90}"/>
              </a:ext>
            </a:extLst>
          </p:cNvPr>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4215047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914400" y="1905000"/>
            <a:ext cx="1036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36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53633"/>
            <a:ext cx="10972800" cy="480233"/>
          </a:xfrm>
          <a:prstGeom prst="rect">
            <a:avLst/>
          </a:prstGeom>
        </p:spPr>
        <p:txBody>
          <a:bodyPr>
            <a:normAutofit/>
          </a:bodyPr>
          <a:lstStyle>
            <a:lvl1pPr algn="l">
              <a:defRPr sz="3600" b="1" i="0" baseline="0">
                <a:solidFill>
                  <a:srgbClr val="18453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7E1AB50-7A33-B740-8450-D08D29E3FDFC}" type="slidenum">
              <a:rPr lang="en-US" smtClean="0"/>
              <a:t>‹#›</a:t>
            </a:fld>
            <a:endParaRPr lang="en-US"/>
          </a:p>
        </p:txBody>
      </p:sp>
    </p:spTree>
    <p:extLst>
      <p:ext uri="{BB962C8B-B14F-4D97-AF65-F5344CB8AC3E}">
        <p14:creationId xmlns:p14="http://schemas.microsoft.com/office/powerpoint/2010/main" val="728432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ontent Slide">
  <p:cSld name="1_Content Slide">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9"/>
            <a:ext cx="8001000" cy="1325563"/>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300"/>
              <a:buFont typeface="Calibri"/>
              <a:buNone/>
              <a:defRPr sz="24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7" name="Shape 27"/>
          <p:cNvSpPr txBox="1">
            <a:spLocks noGrp="1"/>
          </p:cNvSpPr>
          <p:nvPr>
            <p:ph type="body" idx="1"/>
          </p:nvPr>
        </p:nvSpPr>
        <p:spPr>
          <a:xfrm>
            <a:off x="914400" y="1905000"/>
            <a:ext cx="10363200" cy="4419600"/>
          </a:xfrm>
          <a:prstGeom prst="rect">
            <a:avLst/>
          </a:prstGeom>
          <a:noFill/>
          <a:ln>
            <a:noFill/>
          </a:ln>
        </p:spPr>
        <p:txBody>
          <a:bodyPr spcFirstLastPara="1" wrap="square" lIns="91425" tIns="45700" rIns="91425" bIns="45700" anchor="t" anchorCtr="0"/>
          <a:lstStyle>
            <a:lvl1pPr marL="342900" marR="0" lvl="0" indent="-271463" algn="l" rtl="0">
              <a:lnSpc>
                <a:spcPct val="90000"/>
              </a:lnSpc>
              <a:spcBef>
                <a:spcPts val="563"/>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9762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and Content - Long">
    <p:spTree>
      <p:nvGrpSpPr>
        <p:cNvPr id="1" name=""/>
        <p:cNvGrpSpPr/>
        <p:nvPr/>
      </p:nvGrpSpPr>
      <p:grpSpPr>
        <a:xfrm>
          <a:off x="0" y="0"/>
          <a:ext cx="0" cy="0"/>
          <a:chOff x="0" y="0"/>
          <a:chExt cx="0" cy="0"/>
        </a:xfrm>
      </p:grpSpPr>
      <p:pic>
        <p:nvPicPr>
          <p:cNvPr id="15" name="Picture 14" descr="A picture containing outdoor, nature, water, snow&#10;&#10;Description automatically generated">
            <a:extLst>
              <a:ext uri="{FF2B5EF4-FFF2-40B4-BE49-F238E27FC236}">
                <a16:creationId xmlns:a16="http://schemas.microsoft.com/office/drawing/2014/main" id="{8A391EDB-F939-B746-BE39-E1474A0D8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8802F9CD-1988-0E4C-9E8E-886AC39140DB}"/>
              </a:ext>
            </a:extLst>
          </p:cNvPr>
          <p:cNvSpPr/>
          <p:nvPr userDrawn="1"/>
        </p:nvSpPr>
        <p:spPr>
          <a:xfrm>
            <a:off x="314531" y="6435268"/>
            <a:ext cx="1726755" cy="230832"/>
          </a:xfrm>
          <a:prstGeom prst="rect">
            <a:avLst/>
          </a:prstGeom>
        </p:spPr>
        <p:txBody>
          <a:bodyPr wrap="none">
            <a:spAutoFit/>
          </a:bodyPr>
          <a:lstStyle/>
          <a:p>
            <a:pPr algn="l"/>
            <a:r>
              <a:rPr lang="en-US" sz="900" b="0" i="0" dirty="0">
                <a:solidFill>
                  <a:schemeClr val="tx1"/>
                </a:solidFill>
                <a:effectLst/>
                <a:latin typeface="+mn-lt"/>
              </a:rPr>
              <a:t>Texas A&amp;M AgriLife Extension</a:t>
            </a:r>
            <a:endParaRPr lang="en-US" sz="900" b="0" i="0" dirty="0">
              <a:solidFill>
                <a:schemeClr val="tx1"/>
              </a:solidFill>
              <a:latin typeface="+mj-lt"/>
            </a:endParaRPr>
          </a:p>
        </p:txBody>
      </p:sp>
      <p:cxnSp>
        <p:nvCxnSpPr>
          <p:cNvPr id="25" name="Straight Connector 24">
            <a:extLst>
              <a:ext uri="{FF2B5EF4-FFF2-40B4-BE49-F238E27FC236}">
                <a16:creationId xmlns:a16="http://schemas.microsoft.com/office/drawing/2014/main" id="{0E4A0331-4772-3943-AD65-71C801AB8308}"/>
              </a:ext>
            </a:extLst>
          </p:cNvPr>
          <p:cNvCxnSpPr>
            <a:cxnSpLocks/>
          </p:cNvCxnSpPr>
          <p:nvPr userDrawn="1"/>
        </p:nvCxnSpPr>
        <p:spPr>
          <a:xfrm>
            <a:off x="395201" y="6664352"/>
            <a:ext cx="1552869" cy="1748"/>
          </a:xfrm>
          <a:prstGeom prst="line">
            <a:avLst/>
          </a:prstGeom>
          <a:ln/>
        </p:spPr>
        <p:style>
          <a:lnRef idx="2">
            <a:schemeClr val="accent3"/>
          </a:lnRef>
          <a:fillRef idx="0">
            <a:schemeClr val="accent3"/>
          </a:fillRef>
          <a:effectRef idx="1">
            <a:schemeClr val="accent3"/>
          </a:effectRef>
          <a:fontRef idx="minor">
            <a:schemeClr val="tx1"/>
          </a:fontRef>
        </p:style>
      </p:cxnSp>
      <p:sp>
        <p:nvSpPr>
          <p:cNvPr id="5" name="Rectangle 4">
            <a:extLst>
              <a:ext uri="{FF2B5EF4-FFF2-40B4-BE49-F238E27FC236}">
                <a16:creationId xmlns:a16="http://schemas.microsoft.com/office/drawing/2014/main" id="{B1D15AD1-5AD8-BE43-AD64-0DB880D933CF}"/>
              </a:ext>
            </a:extLst>
          </p:cNvPr>
          <p:cNvSpPr/>
          <p:nvPr userDrawn="1"/>
        </p:nvSpPr>
        <p:spPr>
          <a:xfrm>
            <a:off x="10104575" y="6435268"/>
            <a:ext cx="1808508" cy="230832"/>
          </a:xfrm>
          <a:prstGeom prst="rect">
            <a:avLst/>
          </a:prstGeom>
        </p:spPr>
        <p:txBody>
          <a:bodyPr wrap="none">
            <a:spAutoFit/>
          </a:bodyPr>
          <a:lstStyle/>
          <a:p>
            <a:pPr algn="l"/>
            <a:r>
              <a:rPr lang="en-US" sz="900" b="0" i="0" dirty="0">
                <a:solidFill>
                  <a:schemeClr val="tx1"/>
                </a:solidFill>
                <a:effectLst/>
                <a:latin typeface="+mn-lt"/>
              </a:rPr>
              <a:t>Texas Rural Leadership Program</a:t>
            </a:r>
            <a:endParaRPr lang="en-US" sz="900" b="0" i="0" dirty="0">
              <a:solidFill>
                <a:schemeClr val="tx1"/>
              </a:solidFill>
              <a:latin typeface="+mj-lt"/>
            </a:endParaRPr>
          </a:p>
        </p:txBody>
      </p:sp>
      <p:cxnSp>
        <p:nvCxnSpPr>
          <p:cNvPr id="6" name="Straight Connector 5">
            <a:extLst>
              <a:ext uri="{FF2B5EF4-FFF2-40B4-BE49-F238E27FC236}">
                <a16:creationId xmlns:a16="http://schemas.microsoft.com/office/drawing/2014/main" id="{6C662A3C-58F6-9646-ADDE-B0500E55E692}"/>
              </a:ext>
            </a:extLst>
          </p:cNvPr>
          <p:cNvCxnSpPr>
            <a:cxnSpLocks/>
          </p:cNvCxnSpPr>
          <p:nvPr userDrawn="1"/>
        </p:nvCxnSpPr>
        <p:spPr>
          <a:xfrm>
            <a:off x="10185245" y="6664352"/>
            <a:ext cx="1611554" cy="0"/>
          </a:xfrm>
          <a:prstGeom prst="line">
            <a:avLst/>
          </a:prstGeom>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53926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Title and Conttent - sho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73102-4C2C-F440-BC9B-22C3925E9738}"/>
              </a:ext>
            </a:extLst>
          </p:cNvPr>
          <p:cNvSpPr/>
          <p:nvPr userDrawn="1"/>
        </p:nvSpPr>
        <p:spPr>
          <a:xfrm>
            <a:off x="314531" y="6435268"/>
            <a:ext cx="1204176" cy="230832"/>
          </a:xfrm>
          <a:prstGeom prst="rect">
            <a:avLst/>
          </a:prstGeom>
        </p:spPr>
        <p:txBody>
          <a:bodyPr wrap="none">
            <a:spAutoFit/>
          </a:bodyPr>
          <a:lstStyle/>
          <a:p>
            <a:pPr algn="l"/>
            <a:r>
              <a:rPr lang="en-US" sz="900" b="0" i="0">
                <a:solidFill>
                  <a:schemeClr val="bg1"/>
                </a:solidFill>
                <a:effectLst/>
                <a:latin typeface="+mn-lt"/>
              </a:rPr>
              <a:t>Texas A&amp;M AgriLife</a:t>
            </a:r>
            <a:endParaRPr lang="en-US" sz="900" b="0" i="0">
              <a:solidFill>
                <a:schemeClr val="bg1"/>
              </a:solidFill>
              <a:latin typeface="+mj-lt"/>
            </a:endParaRPr>
          </a:p>
        </p:txBody>
      </p:sp>
      <p:pic>
        <p:nvPicPr>
          <p:cNvPr id="11" name="Picture 10">
            <a:extLst>
              <a:ext uri="{FF2B5EF4-FFF2-40B4-BE49-F238E27FC236}">
                <a16:creationId xmlns:a16="http://schemas.microsoft.com/office/drawing/2014/main" id="{6DFC5874-CC2D-454F-8615-F79A797D38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FB94803-FBB8-2840-8E41-19EB93DAD2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25713" y="5905412"/>
            <a:ext cx="2140574" cy="604158"/>
          </a:xfrm>
          <a:prstGeom prst="rect">
            <a:avLst/>
          </a:prstGeom>
        </p:spPr>
      </p:pic>
    </p:spTree>
    <p:extLst>
      <p:ext uri="{BB962C8B-B14F-4D97-AF65-F5344CB8AC3E}">
        <p14:creationId xmlns:p14="http://schemas.microsoft.com/office/powerpoint/2010/main" val="4194447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DFF861-4756-4D64-9727-72529E29780D}"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AC4E1-C554-44B3-8745-8132D1D630F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76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8243" y="349836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948444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FF861-4756-4D64-9727-72529E29780D}"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AC4E1-C554-44B3-8745-8132D1D630FF}" type="slidenum">
              <a:rPr lang="en-US" smtClean="0"/>
              <a:t>‹#›</a:t>
            </a:fld>
            <a:endParaRPr lang="en-US"/>
          </a:p>
        </p:txBody>
      </p:sp>
    </p:spTree>
    <p:extLst>
      <p:ext uri="{BB962C8B-B14F-4D97-AF65-F5344CB8AC3E}">
        <p14:creationId xmlns:p14="http://schemas.microsoft.com/office/powerpoint/2010/main" val="33712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F24E5-FD78-472D-B0E2-D5FD392CDF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732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1796371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7A13BC-C456-4DD0-9FCF-7E75902713D3}" type="datetimeFigureOut">
              <a:rPr lang="en-US" smtClean="0"/>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069676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7A13BC-C456-4DD0-9FCF-7E75902713D3}" type="datetimeFigureOut">
              <a:rPr lang="en-US" smtClean="0"/>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2515423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7A13BC-C456-4DD0-9FCF-7E75902713D3}" type="datetimeFigureOut">
              <a:rPr lang="en-US" smtClean="0"/>
              <a:t>8/8/2022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015044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BF24E5-FD78-472D-B0E2-D5FD392CDF71}" type="slidenum">
              <a:rPr lang="en-US" smtClean="0"/>
              <a:t>‹#›</a:t>
            </a:fld>
            <a:endParaRPr lang="en-US"/>
          </a:p>
        </p:txBody>
      </p:sp>
    </p:spTree>
    <p:extLst>
      <p:ext uri="{BB962C8B-B14F-4D97-AF65-F5344CB8AC3E}">
        <p14:creationId xmlns:p14="http://schemas.microsoft.com/office/powerpoint/2010/main" val="2160856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4186542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4275936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7A13BC-C456-4DD0-9FCF-7E75902713D3}" type="datetimeFigureOut">
              <a:rPr lang="en-US" smtClean="0"/>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196980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180687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and Content - Long">
    <p:spTree>
      <p:nvGrpSpPr>
        <p:cNvPr id="1" name=""/>
        <p:cNvGrpSpPr/>
        <p:nvPr/>
      </p:nvGrpSpPr>
      <p:grpSpPr>
        <a:xfrm>
          <a:off x="0" y="0"/>
          <a:ext cx="0" cy="0"/>
          <a:chOff x="0" y="0"/>
          <a:chExt cx="0" cy="0"/>
        </a:xfrm>
      </p:grpSpPr>
      <p:pic>
        <p:nvPicPr>
          <p:cNvPr id="15" name="Picture 14" descr="A picture containing outdoor, nature, water, snow&#10;&#10;Description automatically generated">
            <a:extLst>
              <a:ext uri="{FF2B5EF4-FFF2-40B4-BE49-F238E27FC236}">
                <a16:creationId xmlns:a16="http://schemas.microsoft.com/office/drawing/2014/main" id="{8A391EDB-F939-B746-BE39-E1474A0D8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8802F9CD-1988-0E4C-9E8E-886AC39140DB}"/>
              </a:ext>
            </a:extLst>
          </p:cNvPr>
          <p:cNvSpPr/>
          <p:nvPr userDrawn="1"/>
        </p:nvSpPr>
        <p:spPr>
          <a:xfrm>
            <a:off x="314531" y="6435268"/>
            <a:ext cx="1726755" cy="230832"/>
          </a:xfrm>
          <a:prstGeom prst="rect">
            <a:avLst/>
          </a:prstGeom>
        </p:spPr>
        <p:txBody>
          <a:bodyPr wrap="none">
            <a:spAutoFit/>
          </a:bodyPr>
          <a:lstStyle/>
          <a:p>
            <a:pPr algn="l"/>
            <a:r>
              <a:rPr lang="en-US" sz="900" b="0" i="0" dirty="0">
                <a:solidFill>
                  <a:schemeClr val="tx1"/>
                </a:solidFill>
                <a:effectLst/>
                <a:latin typeface="+mn-lt"/>
              </a:rPr>
              <a:t>Texas A&amp;M AgriLife Extension</a:t>
            </a:r>
            <a:endParaRPr lang="en-US" sz="900" b="0" i="0" dirty="0">
              <a:solidFill>
                <a:schemeClr val="tx1"/>
              </a:solidFill>
              <a:latin typeface="+mj-lt"/>
            </a:endParaRPr>
          </a:p>
        </p:txBody>
      </p:sp>
      <p:cxnSp>
        <p:nvCxnSpPr>
          <p:cNvPr id="25" name="Straight Connector 24">
            <a:extLst>
              <a:ext uri="{FF2B5EF4-FFF2-40B4-BE49-F238E27FC236}">
                <a16:creationId xmlns:a16="http://schemas.microsoft.com/office/drawing/2014/main" id="{0E4A0331-4772-3943-AD65-71C801AB8308}"/>
              </a:ext>
            </a:extLst>
          </p:cNvPr>
          <p:cNvCxnSpPr>
            <a:cxnSpLocks/>
          </p:cNvCxnSpPr>
          <p:nvPr userDrawn="1"/>
        </p:nvCxnSpPr>
        <p:spPr>
          <a:xfrm>
            <a:off x="395201" y="6664352"/>
            <a:ext cx="1552869" cy="1748"/>
          </a:xfrm>
          <a:prstGeom prst="line">
            <a:avLst/>
          </a:prstGeom>
          <a:ln/>
        </p:spPr>
        <p:style>
          <a:lnRef idx="2">
            <a:schemeClr val="accent3"/>
          </a:lnRef>
          <a:fillRef idx="0">
            <a:schemeClr val="accent3"/>
          </a:fillRef>
          <a:effectRef idx="1">
            <a:schemeClr val="accent3"/>
          </a:effectRef>
          <a:fontRef idx="minor">
            <a:schemeClr val="tx1"/>
          </a:fontRef>
        </p:style>
      </p:cxnSp>
      <p:sp>
        <p:nvSpPr>
          <p:cNvPr id="5" name="Rectangle 4">
            <a:extLst>
              <a:ext uri="{FF2B5EF4-FFF2-40B4-BE49-F238E27FC236}">
                <a16:creationId xmlns:a16="http://schemas.microsoft.com/office/drawing/2014/main" id="{B1D15AD1-5AD8-BE43-AD64-0DB880D933CF}"/>
              </a:ext>
            </a:extLst>
          </p:cNvPr>
          <p:cNvSpPr/>
          <p:nvPr userDrawn="1"/>
        </p:nvSpPr>
        <p:spPr>
          <a:xfrm>
            <a:off x="10104575" y="6435268"/>
            <a:ext cx="1808508" cy="230832"/>
          </a:xfrm>
          <a:prstGeom prst="rect">
            <a:avLst/>
          </a:prstGeom>
        </p:spPr>
        <p:txBody>
          <a:bodyPr wrap="none">
            <a:spAutoFit/>
          </a:bodyPr>
          <a:lstStyle/>
          <a:p>
            <a:pPr algn="l"/>
            <a:r>
              <a:rPr lang="en-US" sz="900" b="0" i="0" dirty="0">
                <a:solidFill>
                  <a:schemeClr val="tx1"/>
                </a:solidFill>
                <a:effectLst/>
                <a:latin typeface="+mn-lt"/>
              </a:rPr>
              <a:t>Texas Rural Leadership Program</a:t>
            </a:r>
            <a:endParaRPr lang="en-US" sz="900" b="0" i="0" dirty="0">
              <a:solidFill>
                <a:schemeClr val="tx1"/>
              </a:solidFill>
              <a:latin typeface="+mj-lt"/>
            </a:endParaRPr>
          </a:p>
        </p:txBody>
      </p:sp>
      <p:cxnSp>
        <p:nvCxnSpPr>
          <p:cNvPr id="6" name="Straight Connector 5">
            <a:extLst>
              <a:ext uri="{FF2B5EF4-FFF2-40B4-BE49-F238E27FC236}">
                <a16:creationId xmlns:a16="http://schemas.microsoft.com/office/drawing/2014/main" id="{6C662A3C-58F6-9646-ADDE-B0500E55E692}"/>
              </a:ext>
            </a:extLst>
          </p:cNvPr>
          <p:cNvCxnSpPr>
            <a:cxnSpLocks/>
          </p:cNvCxnSpPr>
          <p:nvPr userDrawn="1"/>
        </p:nvCxnSpPr>
        <p:spPr>
          <a:xfrm>
            <a:off x="10185245" y="6664352"/>
            <a:ext cx="1611554" cy="0"/>
          </a:xfrm>
          <a:prstGeom prst="line">
            <a:avLst/>
          </a:prstGeom>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13938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2_Title and Conttent - sho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73102-4C2C-F440-BC9B-22C3925E9738}"/>
              </a:ext>
            </a:extLst>
          </p:cNvPr>
          <p:cNvSpPr/>
          <p:nvPr userDrawn="1"/>
        </p:nvSpPr>
        <p:spPr>
          <a:xfrm>
            <a:off x="314531" y="6435268"/>
            <a:ext cx="1204176" cy="230832"/>
          </a:xfrm>
          <a:prstGeom prst="rect">
            <a:avLst/>
          </a:prstGeom>
        </p:spPr>
        <p:txBody>
          <a:bodyPr wrap="none">
            <a:spAutoFit/>
          </a:bodyPr>
          <a:lstStyle/>
          <a:p>
            <a:pPr algn="l"/>
            <a:r>
              <a:rPr lang="en-US" sz="900" b="0" i="0">
                <a:solidFill>
                  <a:schemeClr val="bg1"/>
                </a:solidFill>
                <a:effectLst/>
                <a:latin typeface="+mn-lt"/>
              </a:rPr>
              <a:t>Texas A&amp;M AgriLife</a:t>
            </a:r>
            <a:endParaRPr lang="en-US" sz="900" b="0" i="0">
              <a:solidFill>
                <a:schemeClr val="bg1"/>
              </a:solidFill>
              <a:latin typeface="+mj-lt"/>
            </a:endParaRPr>
          </a:p>
        </p:txBody>
      </p:sp>
      <p:pic>
        <p:nvPicPr>
          <p:cNvPr id="11" name="Picture 10">
            <a:extLst>
              <a:ext uri="{FF2B5EF4-FFF2-40B4-BE49-F238E27FC236}">
                <a16:creationId xmlns:a16="http://schemas.microsoft.com/office/drawing/2014/main" id="{6DFC5874-CC2D-454F-8615-F79A797D38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FB94803-FBB8-2840-8E41-19EB93DAD2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25713" y="5905412"/>
            <a:ext cx="2140574" cy="604158"/>
          </a:xfrm>
          <a:prstGeom prst="rect">
            <a:avLst/>
          </a:prstGeom>
        </p:spPr>
      </p:pic>
    </p:spTree>
    <p:extLst>
      <p:ext uri="{BB962C8B-B14F-4D97-AF65-F5344CB8AC3E}">
        <p14:creationId xmlns:p14="http://schemas.microsoft.com/office/powerpoint/2010/main" val="814202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9"/>
            <a:ext cx="8001000" cy="1325563"/>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300"/>
              <a:buFont typeface="Calibri"/>
              <a:buNone/>
              <a:defRPr sz="24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7" name="Shape 27"/>
          <p:cNvSpPr txBox="1">
            <a:spLocks noGrp="1"/>
          </p:cNvSpPr>
          <p:nvPr>
            <p:ph type="body" idx="1"/>
          </p:nvPr>
        </p:nvSpPr>
        <p:spPr>
          <a:xfrm>
            <a:off x="914400" y="1905000"/>
            <a:ext cx="10363200" cy="4419600"/>
          </a:xfrm>
          <a:prstGeom prst="rect">
            <a:avLst/>
          </a:prstGeom>
          <a:noFill/>
          <a:ln>
            <a:noFill/>
          </a:ln>
        </p:spPr>
        <p:txBody>
          <a:bodyPr spcFirstLastPara="1" wrap="square" lIns="91425" tIns="45700" rIns="91425" bIns="45700" anchor="t" anchorCtr="0"/>
          <a:lstStyle>
            <a:lvl1pPr marL="342900" marR="0" lvl="0" indent="-271463" algn="l" rtl="0">
              <a:lnSpc>
                <a:spcPct val="90000"/>
              </a:lnSpc>
              <a:spcBef>
                <a:spcPts val="563"/>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4pPr>
            <a:lvl5pPr marL="1714500" marR="0" lvl="4"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5pPr>
            <a:lvl6pPr marL="2057400" marR="0" lvl="5"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300" marR="0" lvl="6"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200" marR="0" lvl="7"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100" marR="0" lvl="8" indent="-23574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670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707A13BC-C456-4DD0-9FCF-7E75902713D3}" type="datetimeFigureOut">
              <a:rPr lang="en-US" smtClean="0"/>
              <a:t>8/8/2022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4BF24E5-FD78-472D-B0E2-D5FD392CDF71}" type="slidenum">
              <a:rPr lang="en-US" smtClean="0"/>
              <a:t>‹#›</a:t>
            </a:fld>
            <a:endParaRPr lang="en-US"/>
          </a:p>
        </p:txBody>
      </p:sp>
    </p:spTree>
    <p:extLst>
      <p:ext uri="{BB962C8B-B14F-4D97-AF65-F5344CB8AC3E}">
        <p14:creationId xmlns:p14="http://schemas.microsoft.com/office/powerpoint/2010/main" val="37148241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1.jp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8">
            <a:extLst>
              <a:ext uri="{28A0092B-C50C-407E-A947-70E740481C1C}">
                <a14:useLocalDpi xmlns:a14="http://schemas.microsoft.com/office/drawing/2010/main" val="0"/>
              </a:ext>
            </a:extLst>
          </a:blip>
          <a:srcRect/>
          <a:stretch/>
        </p:blipFill>
        <p:spPr>
          <a:xfrm>
            <a:off x="9073555" y="93156"/>
            <a:ext cx="3118445" cy="1732469"/>
          </a:xfrm>
          <a:prstGeom prst="rect">
            <a:avLst/>
          </a:prstGeom>
        </p:spPr>
      </p:pic>
      <p:sp>
        <p:nvSpPr>
          <p:cNvPr id="11" name="Rectangle 10"/>
          <p:cNvSpPr/>
          <p:nvPr/>
        </p:nvSpPr>
        <p:spPr>
          <a:xfrm>
            <a:off x="279917" y="0"/>
            <a:ext cx="177283" cy="4862928"/>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5400000">
            <a:off x="3321490" y="-3107305"/>
            <a:ext cx="196362" cy="6839343"/>
          </a:xfrm>
          <a:prstGeom prst="rect">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rot="16200000">
            <a:off x="9408684" y="3897402"/>
            <a:ext cx="213974" cy="5352659"/>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736356" y="2789854"/>
            <a:ext cx="178837" cy="4068147"/>
          </a:xfrm>
          <a:prstGeom prst="rect">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Placeholder 2"/>
          <p:cNvSpPr>
            <a:spLocks noGrp="1"/>
          </p:cNvSpPr>
          <p:nvPr>
            <p:ph type="title"/>
          </p:nvPr>
        </p:nvSpPr>
        <p:spPr>
          <a:xfrm>
            <a:off x="838200" y="365126"/>
            <a:ext cx="80010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59471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8" r:id="rId17"/>
    <p:sldLayoutId id="2147483689" r:id="rId18"/>
    <p:sldLayoutId id="2147483691" r:id="rId19"/>
    <p:sldLayoutId id="2147483692" r:id="rId20"/>
    <p:sldLayoutId id="2147483693" r:id="rId21"/>
    <p:sldLayoutId id="2147483695" r:id="rId22"/>
    <p:sldLayoutId id="2147483696" r:id="rId23"/>
    <p:sldLayoutId id="2147483697" r:id="rId24"/>
    <p:sldLayoutId id="2147483698" r:id="rId25"/>
    <p:sldLayoutId id="2147483699" r:id="rId26"/>
    <p:sldLayoutId id="2147483707" r:id="rId27"/>
    <p:sldLayoutId id="2147483709" r:id="rId28"/>
    <p:sldLayoutId id="2147483710" r:id="rId29"/>
    <p:sldLayoutId id="2147483712" r:id="rId30"/>
    <p:sldLayoutId id="2147483829" r:id="rId31"/>
    <p:sldLayoutId id="2147483830" r:id="rId32"/>
    <p:sldLayoutId id="2147483831" r:id="rId33"/>
    <p:sldLayoutId id="2147483832" r:id="rId34"/>
    <p:sldLayoutId id="2147483833" r:id="rId35"/>
    <p:sldLayoutId id="2147483780"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Lst>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4">
            <a:extLst>
              <a:ext uri="{28A0092B-C50C-407E-A947-70E740481C1C}">
                <a14:useLocalDpi xmlns:a14="http://schemas.microsoft.com/office/drawing/2010/main" val="0"/>
              </a:ext>
            </a:extLst>
          </a:blip>
          <a:srcRect/>
          <a:stretch/>
        </p:blipFill>
        <p:spPr>
          <a:xfrm>
            <a:off x="9073555" y="93156"/>
            <a:ext cx="3118445" cy="1732469"/>
          </a:xfrm>
          <a:prstGeom prst="rect">
            <a:avLst/>
          </a:prstGeom>
        </p:spPr>
      </p:pic>
      <p:sp>
        <p:nvSpPr>
          <p:cNvPr id="11" name="Rectangle 10"/>
          <p:cNvSpPr/>
          <p:nvPr/>
        </p:nvSpPr>
        <p:spPr>
          <a:xfrm>
            <a:off x="279917" y="0"/>
            <a:ext cx="177283" cy="4862928"/>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5400000">
            <a:off x="3321490" y="-3107305"/>
            <a:ext cx="196362" cy="6839343"/>
          </a:xfrm>
          <a:prstGeom prst="rect">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rot="16200000">
            <a:off x="9408684" y="3897402"/>
            <a:ext cx="213974" cy="5352659"/>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736356" y="2789854"/>
            <a:ext cx="178837" cy="4068147"/>
          </a:xfrm>
          <a:prstGeom prst="rect">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Placeholder 2"/>
          <p:cNvSpPr>
            <a:spLocks noGrp="1"/>
          </p:cNvSpPr>
          <p:nvPr>
            <p:ph type="title"/>
          </p:nvPr>
        </p:nvSpPr>
        <p:spPr>
          <a:xfrm>
            <a:off x="838200" y="365126"/>
            <a:ext cx="80010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3510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Lst>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8/8/2022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84178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9.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jp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5.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8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0.xml"/><Relationship Id="rId5" Type="http://schemas.openxmlformats.org/officeDocument/2006/relationships/hyperlink" Target="https://gabriellagiudici.it/orizzonte/" TargetMode="Externa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0.xml"/><Relationship Id="rId5" Type="http://schemas.openxmlformats.org/officeDocument/2006/relationships/image" Target="../media/image3.jp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69.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4C85-7C6A-4B4A-B242-5CAB2671F80B}"/>
              </a:ext>
            </a:extLst>
          </p:cNvPr>
          <p:cNvSpPr>
            <a:spLocks noGrp="1"/>
          </p:cNvSpPr>
          <p:nvPr>
            <p:ph type="ctrTitle"/>
          </p:nvPr>
        </p:nvSpPr>
        <p:spPr>
          <a:xfrm>
            <a:off x="1315232" y="1991638"/>
            <a:ext cx="5131497" cy="2442576"/>
          </a:xfrm>
        </p:spPr>
        <p:txBody>
          <a:bodyPr>
            <a:noAutofit/>
          </a:bodyPr>
          <a:lstStyle/>
          <a:p>
            <a:r>
              <a:rPr lang="en-US" sz="7500" dirty="0">
                <a:solidFill>
                  <a:schemeClr val="accent2">
                    <a:lumMod val="75000"/>
                  </a:schemeClr>
                </a:solidFill>
                <a:latin typeface="Congenial Black" panose="02000503040000020004" pitchFamily="2" charset="0"/>
                <a:ea typeface="Calibri" panose="020F0502020204030204" pitchFamily="34" charset="0"/>
              </a:rPr>
              <a:t>Origins of Conflict</a:t>
            </a:r>
            <a:endParaRPr lang="en-US" sz="7500" dirty="0">
              <a:solidFill>
                <a:schemeClr val="accent2">
                  <a:lumMod val="75000"/>
                </a:schemeClr>
              </a:solidFill>
            </a:endParaRPr>
          </a:p>
        </p:txBody>
      </p:sp>
      <p:pic>
        <p:nvPicPr>
          <p:cNvPr id="7" name="Graphic 6">
            <a:extLst>
              <a:ext uri="{FF2B5EF4-FFF2-40B4-BE49-F238E27FC236}">
                <a16:creationId xmlns:a16="http://schemas.microsoft.com/office/drawing/2014/main" id="{221143D9-B9A6-4F03-AAC2-8FC106A1A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7349392" y="2104151"/>
            <a:ext cx="3059738" cy="2335599"/>
          </a:xfrm>
          <a:prstGeom prst="rect">
            <a:avLst/>
          </a:prstGeom>
        </p:spPr>
      </p:pic>
      <p:sp>
        <p:nvSpPr>
          <p:cNvPr id="15" name="Subtitle 2">
            <a:extLst>
              <a:ext uri="{FF2B5EF4-FFF2-40B4-BE49-F238E27FC236}">
                <a16:creationId xmlns:a16="http://schemas.microsoft.com/office/drawing/2014/main" id="{EE0A67A2-D9B2-44FF-A084-38904195BBF7}"/>
              </a:ext>
            </a:extLst>
          </p:cNvPr>
          <p:cNvSpPr txBox="1">
            <a:spLocks/>
          </p:cNvSpPr>
          <p:nvPr/>
        </p:nvSpPr>
        <p:spPr>
          <a:xfrm>
            <a:off x="6985969" y="4612482"/>
            <a:ext cx="3273636" cy="1319545"/>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lnSpc>
                <a:spcPct val="100000"/>
              </a:lnSpc>
              <a:spcBef>
                <a:spcPts val="0"/>
              </a:spcBef>
              <a:spcAft>
                <a:spcPts val="200"/>
              </a:spcAft>
            </a:pPr>
            <a:r>
              <a:rPr lang="en-US" sz="1600" b="1" spc="200" dirty="0"/>
              <a:t>Craig Rotter, </a:t>
            </a:r>
            <a:r>
              <a:rPr lang="en-US" sz="1600" b="1" spc="200" dirty="0" err="1"/>
              <a:t>P</a:t>
            </a:r>
            <a:r>
              <a:rPr lang="en-US" sz="1600" b="1" cap="none" spc="200" dirty="0" err="1"/>
              <a:t>h.</a:t>
            </a:r>
            <a:r>
              <a:rPr lang="en-US" sz="1600" b="1" spc="200" dirty="0" err="1"/>
              <a:t>D</a:t>
            </a:r>
            <a:endParaRPr lang="en-US" sz="1600" b="1" spc="200" dirty="0"/>
          </a:p>
          <a:p>
            <a:pPr algn="ctr">
              <a:lnSpc>
                <a:spcPct val="100000"/>
              </a:lnSpc>
              <a:spcBef>
                <a:spcPts val="0"/>
              </a:spcBef>
              <a:spcAft>
                <a:spcPts val="200"/>
              </a:spcAft>
            </a:pPr>
            <a:r>
              <a:rPr lang="en-US" sz="1600" b="1" cap="none" spc="200" dirty="0"/>
              <a:t>Executive Director,</a:t>
            </a:r>
          </a:p>
          <a:p>
            <a:pPr algn="ctr">
              <a:lnSpc>
                <a:spcPct val="100000"/>
              </a:lnSpc>
              <a:spcBef>
                <a:spcPts val="0"/>
              </a:spcBef>
              <a:spcAft>
                <a:spcPts val="200"/>
              </a:spcAft>
            </a:pPr>
            <a:r>
              <a:rPr lang="en-US" sz="1600" b="1" cap="none" spc="200" dirty="0"/>
              <a:t>Texas Rural Leadership</a:t>
            </a:r>
          </a:p>
          <a:p>
            <a:pPr algn="ctr">
              <a:lnSpc>
                <a:spcPct val="100000"/>
              </a:lnSpc>
              <a:spcBef>
                <a:spcPts val="0"/>
              </a:spcBef>
              <a:spcAft>
                <a:spcPts val="200"/>
              </a:spcAft>
            </a:pPr>
            <a:r>
              <a:rPr lang="en-US" sz="1600" b="1" cap="none" spc="200" dirty="0"/>
              <a:t>Texas A&amp;M AgriLife</a:t>
            </a:r>
          </a:p>
        </p:txBody>
      </p:sp>
      <p:sp>
        <p:nvSpPr>
          <p:cNvPr id="8" name="Subtitle 2">
            <a:extLst>
              <a:ext uri="{FF2B5EF4-FFF2-40B4-BE49-F238E27FC236}">
                <a16:creationId xmlns:a16="http://schemas.microsoft.com/office/drawing/2014/main" id="{62D6895C-F676-F4CB-84E9-E9D9E9F47F45}"/>
              </a:ext>
            </a:extLst>
          </p:cNvPr>
          <p:cNvSpPr txBox="1">
            <a:spLocks/>
          </p:cNvSpPr>
          <p:nvPr/>
        </p:nvSpPr>
        <p:spPr>
          <a:xfrm>
            <a:off x="1817869" y="4612482"/>
            <a:ext cx="3388163" cy="1319545"/>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lnSpc>
                <a:spcPct val="100000"/>
              </a:lnSpc>
              <a:spcBef>
                <a:spcPts val="0"/>
              </a:spcBef>
              <a:spcAft>
                <a:spcPts val="200"/>
              </a:spcAft>
            </a:pPr>
            <a:r>
              <a:rPr lang="en-US" sz="1600" b="1" spc="200" dirty="0"/>
              <a:t>Julie York, </a:t>
            </a:r>
            <a:r>
              <a:rPr lang="en-US" sz="1600" b="1" spc="200" dirty="0" err="1"/>
              <a:t>m.s.</a:t>
            </a:r>
            <a:endParaRPr lang="en-US" sz="1600" b="1" spc="200" dirty="0"/>
          </a:p>
          <a:p>
            <a:pPr algn="ctr">
              <a:lnSpc>
                <a:spcPct val="100000"/>
              </a:lnSpc>
              <a:spcBef>
                <a:spcPts val="0"/>
              </a:spcBef>
              <a:spcAft>
                <a:spcPts val="200"/>
              </a:spcAft>
            </a:pPr>
            <a:r>
              <a:rPr lang="en-US" sz="1600" b="1" cap="none" spc="200" dirty="0"/>
              <a:t>County Extension Agent, FCH</a:t>
            </a:r>
          </a:p>
          <a:p>
            <a:pPr algn="ctr">
              <a:lnSpc>
                <a:spcPct val="100000"/>
              </a:lnSpc>
              <a:spcBef>
                <a:spcPts val="0"/>
              </a:spcBef>
              <a:spcAft>
                <a:spcPts val="200"/>
              </a:spcAft>
            </a:pPr>
            <a:r>
              <a:rPr lang="en-US" sz="1600" b="1" cap="none" spc="200" dirty="0"/>
              <a:t>Upshur County</a:t>
            </a:r>
          </a:p>
          <a:p>
            <a:pPr algn="ctr">
              <a:lnSpc>
                <a:spcPct val="100000"/>
              </a:lnSpc>
              <a:spcBef>
                <a:spcPts val="0"/>
              </a:spcBef>
              <a:spcAft>
                <a:spcPts val="200"/>
              </a:spcAft>
            </a:pPr>
            <a:r>
              <a:rPr lang="en-US" sz="1600" b="1" cap="none" spc="200" dirty="0"/>
              <a:t>Texas A&amp;M AgriLife</a:t>
            </a:r>
          </a:p>
        </p:txBody>
      </p:sp>
      <p:pic>
        <p:nvPicPr>
          <p:cNvPr id="6" name="Picture 5" descr="A picture containing dark, sitting, computer, man&#10;&#10;Description automatically generated">
            <a:extLst>
              <a:ext uri="{FF2B5EF4-FFF2-40B4-BE49-F238E27FC236}">
                <a16:creationId xmlns:a16="http://schemas.microsoft.com/office/drawing/2014/main" id="{A49555B1-7348-42E9-CF7A-35CA30D09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Tree>
    <p:extLst>
      <p:ext uri="{BB962C8B-B14F-4D97-AF65-F5344CB8AC3E}">
        <p14:creationId xmlns:p14="http://schemas.microsoft.com/office/powerpoint/2010/main" val="81938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dark, sitting, computer, man&#10;&#10;Description automatically generated">
            <a:extLst>
              <a:ext uri="{FF2B5EF4-FFF2-40B4-BE49-F238E27FC236}">
                <a16:creationId xmlns:a16="http://schemas.microsoft.com/office/drawing/2014/main" id="{C3BC596D-C175-08DB-E98F-C4BC55979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B2C6A4FD-7B43-431C-9110-502411003CF3}"/>
              </a:ext>
            </a:extLst>
          </p:cNvPr>
          <p:cNvSpPr>
            <a:spLocks noGrp="1"/>
          </p:cNvSpPr>
          <p:nvPr>
            <p:ph type="title"/>
          </p:nvPr>
        </p:nvSpPr>
        <p:spPr>
          <a:xfrm>
            <a:off x="1228165" y="255945"/>
            <a:ext cx="9735670" cy="1049235"/>
          </a:xfrm>
        </p:spPr>
        <p:txBody>
          <a:bodyPr>
            <a:normAutofit/>
          </a:bodyPr>
          <a:lstStyle/>
          <a:p>
            <a:pPr algn="ctr"/>
            <a:r>
              <a:rPr lang="en-US" sz="5400" b="1" dirty="0">
                <a:solidFill>
                  <a:schemeClr val="bg1"/>
                </a:solidFill>
                <a:latin typeface="+mn-lt"/>
              </a:rPr>
              <a:t>Exploring our Identities</a:t>
            </a:r>
          </a:p>
        </p:txBody>
      </p:sp>
      <p:sp>
        <p:nvSpPr>
          <p:cNvPr id="8" name="TextBox 7">
            <a:extLst>
              <a:ext uri="{FF2B5EF4-FFF2-40B4-BE49-F238E27FC236}">
                <a16:creationId xmlns:a16="http://schemas.microsoft.com/office/drawing/2014/main" id="{565916FA-C65F-4D06-AC5D-0F0F1EA3D9BC}"/>
              </a:ext>
            </a:extLst>
          </p:cNvPr>
          <p:cNvSpPr txBox="1"/>
          <p:nvPr/>
        </p:nvSpPr>
        <p:spPr>
          <a:xfrm>
            <a:off x="6712582" y="6385645"/>
            <a:ext cx="60935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Adapted from Visions, Inc. </a:t>
            </a:r>
          </a:p>
        </p:txBody>
      </p:sp>
      <p:sp>
        <p:nvSpPr>
          <p:cNvPr id="7" name="TextBox 6">
            <a:extLst>
              <a:ext uri="{FF2B5EF4-FFF2-40B4-BE49-F238E27FC236}">
                <a16:creationId xmlns:a16="http://schemas.microsoft.com/office/drawing/2014/main" id="{84420111-1438-4B13-A66D-21094CB7EEF8}"/>
              </a:ext>
            </a:extLst>
          </p:cNvPr>
          <p:cNvSpPr txBox="1"/>
          <p:nvPr/>
        </p:nvSpPr>
        <p:spPr>
          <a:xfrm>
            <a:off x="3845490" y="1984440"/>
            <a:ext cx="8346510" cy="4401205"/>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Beliefs (spiritual, political, personal truths)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Values (core, spiritual, relational)</a:t>
            </a:r>
            <a:endParaRPr lang="en-US" sz="2000" dirty="0">
              <a:solidFill>
                <a:schemeClr val="tx1">
                  <a:lumMod val="50000"/>
                </a:schemeClr>
              </a:solidFill>
              <a:highlight>
                <a:srgbClr val="FFFF00"/>
              </a:highlight>
            </a:endParaRP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Physical make up and traits, including appearance (what people see)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Skills, realized and honed over a lifetime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Health (historically, in rough patches, now)</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Gender identity</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Sexual orientation</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Socio-economic levels over time and now</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Where I was born; to whom I was born</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Divorced, separated, married, remarried, never married, deceased parents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Brothers and sisters (genetically related and not) (where I am in birth order)</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Marital status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Socio-economic history (growing up, professionally, now)</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Environment/neighborhood(s)</a:t>
            </a:r>
          </a:p>
        </p:txBody>
      </p:sp>
      <p:pic>
        <p:nvPicPr>
          <p:cNvPr id="1026" name="Picture 2" descr="Exploring Identity: Spectrum South Inspires Students to Embrace Truths">
            <a:extLst>
              <a:ext uri="{FF2B5EF4-FFF2-40B4-BE49-F238E27FC236}">
                <a16:creationId xmlns:a16="http://schemas.microsoft.com/office/drawing/2014/main" id="{06049F40-4A14-463C-8F8D-B51917EF0F7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1858" y="2203653"/>
            <a:ext cx="3662722" cy="24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3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dark, sitting, computer, man&#10;&#10;Description automatically generated">
            <a:extLst>
              <a:ext uri="{FF2B5EF4-FFF2-40B4-BE49-F238E27FC236}">
                <a16:creationId xmlns:a16="http://schemas.microsoft.com/office/drawing/2014/main" id="{27947E0C-1363-394B-912B-8089DDCE9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8" name="TextBox 7">
            <a:extLst>
              <a:ext uri="{FF2B5EF4-FFF2-40B4-BE49-F238E27FC236}">
                <a16:creationId xmlns:a16="http://schemas.microsoft.com/office/drawing/2014/main" id="{1131FC21-6B65-604D-BABE-EEDF564E7713}"/>
              </a:ext>
            </a:extLst>
          </p:cNvPr>
          <p:cNvSpPr txBox="1"/>
          <p:nvPr/>
        </p:nvSpPr>
        <p:spPr>
          <a:xfrm>
            <a:off x="619312" y="213151"/>
            <a:ext cx="10953375" cy="830997"/>
          </a:xfrm>
          <a:prstGeom prst="rect">
            <a:avLst/>
          </a:prstGeom>
          <a:noFill/>
        </p:spPr>
        <p:txBody>
          <a:bodyPr wrap="square" rtlCol="0">
            <a:spAutoFit/>
          </a:bodyPr>
          <a:lstStyle/>
          <a:p>
            <a:pPr algn="ctr"/>
            <a:r>
              <a:rPr lang="en-US" sz="4800" b="1" dirty="0">
                <a:solidFill>
                  <a:schemeClr val="bg1"/>
                </a:solidFill>
              </a:rPr>
              <a:t>Identity is complex – with many variables</a:t>
            </a:r>
            <a:endParaRPr lang="en-US" sz="4800" dirty="0">
              <a:solidFill>
                <a:schemeClr val="bg1"/>
              </a:solidFill>
            </a:endParaRPr>
          </a:p>
        </p:txBody>
      </p:sp>
      <p:sp>
        <p:nvSpPr>
          <p:cNvPr id="10" name="TextBox 9">
            <a:extLst>
              <a:ext uri="{FF2B5EF4-FFF2-40B4-BE49-F238E27FC236}">
                <a16:creationId xmlns:a16="http://schemas.microsoft.com/office/drawing/2014/main" id="{90142FF4-02C5-7E43-9136-B78B6139C508}"/>
              </a:ext>
            </a:extLst>
          </p:cNvPr>
          <p:cNvSpPr txBox="1"/>
          <p:nvPr/>
        </p:nvSpPr>
        <p:spPr>
          <a:xfrm>
            <a:off x="2743201" y="1470451"/>
            <a:ext cx="9448800" cy="5016758"/>
          </a:xfrm>
          <a:prstGeom prst="rect">
            <a:avLst/>
          </a:prstGeom>
          <a:noFill/>
        </p:spPr>
        <p:txBody>
          <a:bodyPr wrap="square" rtlCol="0">
            <a:spAutoFit/>
          </a:bodyPr>
          <a:lstStyle/>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My age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My education</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My attitudes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My actions (most frequent: most observable/ least observable)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The actions of others (that I repeat, whether I know them or not)</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Family culture, heritage and history prior to my existence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What is most reinforced to be true, consistently/regularly about me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My environment/neighborhood(s)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Love, support, and nurturance in my life that made me who I am</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Pain and sorrow in my life (add accompanying emotions)</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Happiness in my life (when/where am I the happiest)</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Successes in my life; failures in my life (name a few)</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Fulfillment in my life; dissatisfaction in my life (share a quick example)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Other external factors of which I have no control that are impacting me</a:t>
            </a:r>
          </a:p>
          <a:p>
            <a:pPr marL="342900" indent="-342900">
              <a:buClr>
                <a:schemeClr val="accent2">
                  <a:lumMod val="75000"/>
                </a:schemeClr>
              </a:buClr>
              <a:buFont typeface="Arial" panose="020B0604020202020204" pitchFamily="34" charset="0"/>
              <a:buChar char="•"/>
            </a:pPr>
            <a:r>
              <a:rPr lang="en-US" sz="2000" dirty="0">
                <a:solidFill>
                  <a:schemeClr val="tx1">
                    <a:lumMod val="50000"/>
                  </a:schemeClr>
                </a:solidFill>
              </a:rPr>
              <a:t>Time in position or work unit/How do I keep it fresh when people perceive I have been </a:t>
            </a:r>
            <a:br>
              <a:rPr lang="en-US" sz="2000" dirty="0">
                <a:solidFill>
                  <a:schemeClr val="tx1">
                    <a:lumMod val="50000"/>
                  </a:schemeClr>
                </a:solidFill>
              </a:rPr>
            </a:br>
            <a:r>
              <a:rPr lang="en-US" sz="2000" dirty="0">
                <a:solidFill>
                  <a:schemeClr val="tx1">
                    <a:lumMod val="50000"/>
                  </a:schemeClr>
                </a:solidFill>
              </a:rPr>
              <a:t>here forever?</a:t>
            </a:r>
          </a:p>
        </p:txBody>
      </p:sp>
      <p:sp>
        <p:nvSpPr>
          <p:cNvPr id="6" name="Title 1">
            <a:extLst>
              <a:ext uri="{FF2B5EF4-FFF2-40B4-BE49-F238E27FC236}">
                <a16:creationId xmlns:a16="http://schemas.microsoft.com/office/drawing/2014/main" id="{64034596-6922-4AF7-82D9-D7E18D6E0135}"/>
              </a:ext>
            </a:extLst>
          </p:cNvPr>
          <p:cNvSpPr txBox="1">
            <a:spLocks/>
          </p:cNvSpPr>
          <p:nvPr/>
        </p:nvSpPr>
        <p:spPr>
          <a:xfrm>
            <a:off x="295586" y="1967481"/>
            <a:ext cx="2732790" cy="1461519"/>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nSpc>
                <a:spcPct val="120000"/>
              </a:lnSpc>
            </a:pPr>
            <a:r>
              <a:rPr lang="en-US" sz="4500" b="1" dirty="0">
                <a:latin typeface="+mn-lt"/>
              </a:rPr>
              <a:t>Note: </a:t>
            </a:r>
          </a:p>
          <a:p>
            <a:pPr>
              <a:lnSpc>
                <a:spcPct val="120000"/>
              </a:lnSpc>
            </a:pPr>
            <a:r>
              <a:rPr lang="en-US" sz="4500" dirty="0">
                <a:latin typeface="+mn-lt"/>
              </a:rPr>
              <a:t>Identity may be </a:t>
            </a:r>
            <a:br>
              <a:rPr lang="en-US" sz="4500" dirty="0">
                <a:latin typeface="+mn-lt"/>
              </a:rPr>
            </a:br>
            <a:r>
              <a:rPr lang="en-US" sz="4500" dirty="0">
                <a:latin typeface="+mn-lt"/>
              </a:rPr>
              <a:t>an intersection </a:t>
            </a:r>
            <a:br>
              <a:rPr lang="en-US" sz="4500" dirty="0">
                <a:latin typeface="+mn-lt"/>
              </a:rPr>
            </a:br>
            <a:r>
              <a:rPr lang="en-US" sz="4500" dirty="0">
                <a:latin typeface="+mn-lt"/>
              </a:rPr>
              <a:t>of multiple variables</a:t>
            </a:r>
            <a:r>
              <a:rPr lang="en-US" dirty="0">
                <a:latin typeface="+mn-lt"/>
              </a:rPr>
              <a:t>.</a:t>
            </a:r>
          </a:p>
        </p:txBody>
      </p:sp>
    </p:spTree>
    <p:extLst>
      <p:ext uri="{BB962C8B-B14F-4D97-AF65-F5344CB8AC3E}">
        <p14:creationId xmlns:p14="http://schemas.microsoft.com/office/powerpoint/2010/main" val="170225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ADA6F1E-73A0-D64A-B516-88C0695EE085}"/>
              </a:ext>
            </a:extLst>
          </p:cNvPr>
          <p:cNvSpPr txBox="1">
            <a:spLocks/>
          </p:cNvSpPr>
          <p:nvPr/>
        </p:nvSpPr>
        <p:spPr>
          <a:xfrm>
            <a:off x="198354" y="1703686"/>
            <a:ext cx="11551059" cy="9927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3500" b="1" dirty="0"/>
              <a:t>The making of reality (ME) through identities</a:t>
            </a:r>
          </a:p>
          <a:p>
            <a:pPr algn="ctr"/>
            <a:r>
              <a:rPr lang="en-US" sz="3500" b="1" dirty="0"/>
              <a:t>A reflective moment is key (Comparisons).</a:t>
            </a:r>
          </a:p>
        </p:txBody>
      </p:sp>
      <p:cxnSp>
        <p:nvCxnSpPr>
          <p:cNvPr id="11" name="Google Shape;288;p40">
            <a:extLst>
              <a:ext uri="{FF2B5EF4-FFF2-40B4-BE49-F238E27FC236}">
                <a16:creationId xmlns:a16="http://schemas.microsoft.com/office/drawing/2014/main" id="{2E2E0DB8-3C67-E34F-BD34-DC5F29921DE5}"/>
              </a:ext>
            </a:extLst>
          </p:cNvPr>
          <p:cNvCxnSpPr>
            <a:cxnSpLocks/>
          </p:cNvCxnSpPr>
          <p:nvPr/>
        </p:nvCxnSpPr>
        <p:spPr>
          <a:xfrm>
            <a:off x="3530918" y="2839000"/>
            <a:ext cx="4420735" cy="0"/>
          </a:xfrm>
          <a:prstGeom prst="straightConnector1">
            <a:avLst/>
          </a:prstGeom>
          <a:noFill/>
          <a:ln w="19050" cap="flat" cmpd="sng">
            <a:solidFill>
              <a:schemeClr val="accent3"/>
            </a:solidFill>
            <a:prstDash val="solid"/>
            <a:round/>
            <a:headEnd type="none" w="sm" len="sm"/>
            <a:tailEnd type="none" w="sm" len="sm"/>
          </a:ln>
        </p:spPr>
      </p:cxnSp>
      <p:sp>
        <p:nvSpPr>
          <p:cNvPr id="5" name="Title 1">
            <a:extLst>
              <a:ext uri="{FF2B5EF4-FFF2-40B4-BE49-F238E27FC236}">
                <a16:creationId xmlns:a16="http://schemas.microsoft.com/office/drawing/2014/main" id="{F4A1E4E4-6B43-C74A-8FE5-A2353F326003}"/>
              </a:ext>
            </a:extLst>
          </p:cNvPr>
          <p:cNvSpPr txBox="1">
            <a:spLocks/>
          </p:cNvSpPr>
          <p:nvPr/>
        </p:nvSpPr>
        <p:spPr>
          <a:xfrm>
            <a:off x="2463164" y="3031811"/>
            <a:ext cx="7408009" cy="36307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2400" b="1" dirty="0"/>
              <a:t>Who has what I do not? What do I have that others do not?</a:t>
            </a:r>
          </a:p>
          <a:p>
            <a:pPr marL="914400" indent="-450850">
              <a:lnSpc>
                <a:spcPct val="150000"/>
              </a:lnSpc>
              <a:buAutoNum type="arabicPeriod"/>
            </a:pPr>
            <a:r>
              <a:rPr lang="en-US" sz="2400" b="1" dirty="0"/>
              <a:t>Freedom</a:t>
            </a:r>
          </a:p>
          <a:p>
            <a:pPr marL="914400" indent="-450850">
              <a:lnSpc>
                <a:spcPct val="150000"/>
              </a:lnSpc>
              <a:buAutoNum type="arabicPeriod"/>
            </a:pPr>
            <a:r>
              <a:rPr lang="en-US" sz="2400" b="1" dirty="0"/>
              <a:t>Safety</a:t>
            </a:r>
          </a:p>
          <a:p>
            <a:pPr marL="914400" indent="-450850">
              <a:lnSpc>
                <a:spcPct val="150000"/>
              </a:lnSpc>
              <a:buAutoNum type="arabicPeriod"/>
            </a:pPr>
            <a:r>
              <a:rPr lang="en-US" sz="2400" b="1" dirty="0"/>
              <a:t>Food</a:t>
            </a:r>
          </a:p>
          <a:p>
            <a:pPr marL="914400" indent="-450850">
              <a:lnSpc>
                <a:spcPct val="150000"/>
              </a:lnSpc>
              <a:buAutoNum type="arabicPeriod"/>
            </a:pPr>
            <a:r>
              <a:rPr lang="en-US" sz="2400" b="1" dirty="0"/>
              <a:t>Shelter</a:t>
            </a:r>
          </a:p>
          <a:p>
            <a:pPr marL="914400" indent="-450850">
              <a:lnSpc>
                <a:spcPct val="150000"/>
              </a:lnSpc>
              <a:buAutoNum type="arabicPeriod"/>
            </a:pPr>
            <a:r>
              <a:rPr lang="en-US" sz="2400" b="1" dirty="0"/>
              <a:t>Power</a:t>
            </a:r>
          </a:p>
          <a:p>
            <a:pPr marL="914400" indent="-450850">
              <a:lnSpc>
                <a:spcPct val="150000"/>
              </a:lnSpc>
              <a:buAutoNum type="arabicPeriod"/>
            </a:pPr>
            <a:r>
              <a:rPr lang="en-US" sz="2400" b="1" dirty="0"/>
              <a:t>Privilege</a:t>
            </a:r>
            <a:r>
              <a:rPr lang="en-US" sz="2400" b="1" dirty="0">
                <a:solidFill>
                  <a:schemeClr val="accent1"/>
                </a:solidFill>
              </a:rPr>
              <a:t> </a:t>
            </a:r>
          </a:p>
        </p:txBody>
      </p:sp>
      <p:pic>
        <p:nvPicPr>
          <p:cNvPr id="6" name="Picture 4" descr="Is self-reflection really good for you? | ChrisAkinsdotCom">
            <a:extLst>
              <a:ext uri="{FF2B5EF4-FFF2-40B4-BE49-F238E27FC236}">
                <a16:creationId xmlns:a16="http://schemas.microsoft.com/office/drawing/2014/main" id="{1A586308-B377-5142-B380-84F32FF8D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857" y="3529208"/>
            <a:ext cx="4058432" cy="30204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picture containing dark, sitting, computer, man&#10;&#10;Description automatically generated">
            <a:extLst>
              <a:ext uri="{FF2B5EF4-FFF2-40B4-BE49-F238E27FC236}">
                <a16:creationId xmlns:a16="http://schemas.microsoft.com/office/drawing/2014/main" id="{44588EFE-92FB-3EC5-0502-58AFB224C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Tree>
    <p:extLst>
      <p:ext uri="{BB962C8B-B14F-4D97-AF65-F5344CB8AC3E}">
        <p14:creationId xmlns:p14="http://schemas.microsoft.com/office/powerpoint/2010/main" val="415620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6858E3E3-1F59-E549-843E-C68AD9252C9D}"/>
              </a:ext>
            </a:extLst>
          </p:cNvPr>
          <p:cNvCxnSpPr>
            <a:cxnSpLocks/>
          </p:cNvCxnSpPr>
          <p:nvPr/>
        </p:nvCxnSpPr>
        <p:spPr>
          <a:xfrm>
            <a:off x="4908079" y="2402623"/>
            <a:ext cx="972174" cy="10258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Know Thyself: Examining the Benefits of Self-Reflection ...">
            <a:extLst>
              <a:ext uri="{FF2B5EF4-FFF2-40B4-BE49-F238E27FC236}">
                <a16:creationId xmlns:a16="http://schemas.microsoft.com/office/drawing/2014/main" id="{9C126D01-C018-7A41-8AD5-F816DC82B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023" y="3735824"/>
            <a:ext cx="6096000" cy="1800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7B89E9F-C61A-104C-8852-AF1C55464CC6}"/>
              </a:ext>
            </a:extLst>
          </p:cNvPr>
          <p:cNvSpPr txBox="1">
            <a:spLocks/>
          </p:cNvSpPr>
          <p:nvPr/>
        </p:nvSpPr>
        <p:spPr>
          <a:xfrm>
            <a:off x="2020745" y="5499002"/>
            <a:ext cx="9266817" cy="128179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latin typeface="Lato" panose="020F0502020204030203" pitchFamily="34" charset="0"/>
                <a:ea typeface="Lato" panose="020F0502020204030203" pitchFamily="34" charset="0"/>
                <a:cs typeface="Lato" panose="020F0502020204030203" pitchFamily="34" charset="0"/>
              </a:rPr>
              <a:t>Increase sensitivity levels through honesty, evidence-rich trust, care, and understanding, not stereotypes or generalizations that may not always be accurate. </a:t>
            </a:r>
            <a:r>
              <a:rPr lang="en-US" sz="2000" b="1" u="sng" dirty="0">
                <a:latin typeface="Lato" panose="020F0502020204030203" pitchFamily="34" charset="0"/>
                <a:ea typeface="Lato" panose="020F0502020204030203" pitchFamily="34" charset="0"/>
                <a:cs typeface="Lato" panose="020F0502020204030203" pitchFamily="34" charset="0"/>
              </a:rPr>
              <a:t>Conflict comes when we do not find common ground.</a:t>
            </a:r>
          </a:p>
        </p:txBody>
      </p:sp>
      <p:cxnSp>
        <p:nvCxnSpPr>
          <p:cNvPr id="9" name="Straight Arrow Connector 8">
            <a:extLst>
              <a:ext uri="{FF2B5EF4-FFF2-40B4-BE49-F238E27FC236}">
                <a16:creationId xmlns:a16="http://schemas.microsoft.com/office/drawing/2014/main" id="{B25BD818-4261-AC4E-90CA-F02E2607187F}"/>
              </a:ext>
            </a:extLst>
          </p:cNvPr>
          <p:cNvCxnSpPr>
            <a:cxnSpLocks/>
          </p:cNvCxnSpPr>
          <p:nvPr/>
        </p:nvCxnSpPr>
        <p:spPr>
          <a:xfrm flipV="1">
            <a:off x="4935160" y="1850481"/>
            <a:ext cx="945093" cy="33228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2070308-3C6C-DA45-8A22-77E0C0079614}"/>
              </a:ext>
            </a:extLst>
          </p:cNvPr>
          <p:cNvCxnSpPr>
            <a:cxnSpLocks/>
          </p:cNvCxnSpPr>
          <p:nvPr/>
        </p:nvCxnSpPr>
        <p:spPr>
          <a:xfrm>
            <a:off x="4926787" y="2603765"/>
            <a:ext cx="915888" cy="468307"/>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B63540-EAFD-544C-B722-5E9F3967E93A}"/>
              </a:ext>
            </a:extLst>
          </p:cNvPr>
          <p:cNvSpPr/>
          <p:nvPr/>
        </p:nvSpPr>
        <p:spPr>
          <a:xfrm>
            <a:off x="6012708" y="1596757"/>
            <a:ext cx="5674152" cy="2092881"/>
          </a:xfrm>
          <a:prstGeom prst="rect">
            <a:avLst/>
          </a:prstGeom>
        </p:spPr>
        <p:txBody>
          <a:bodyPr wrap="square">
            <a:spAutoFit/>
          </a:bodyPr>
          <a:lstStyle/>
          <a:p>
            <a:pPr marL="285750" indent="-285750">
              <a:spcAft>
                <a:spcPts val="600"/>
              </a:spcAft>
              <a:buClr>
                <a:schemeClr val="accent1"/>
              </a:buClr>
              <a:buFont typeface="Arial" panose="020B0604020202020204" pitchFamily="34" charset="0"/>
              <a:buChar char="•"/>
            </a:pPr>
            <a:r>
              <a:rPr lang="en-US" sz="2000" b="1" dirty="0"/>
              <a:t>How similar are we in our identities?</a:t>
            </a:r>
          </a:p>
          <a:p>
            <a:pPr>
              <a:spcAft>
                <a:spcPts val="600"/>
              </a:spcAft>
              <a:buClr>
                <a:schemeClr val="accent1"/>
              </a:buClr>
            </a:pPr>
            <a:endParaRPr lang="en-US" sz="2000" b="1" dirty="0"/>
          </a:p>
          <a:p>
            <a:pPr marL="285750" indent="-285750">
              <a:buClr>
                <a:schemeClr val="accent1"/>
              </a:buClr>
              <a:buFont typeface="Arial" panose="020B0604020202020204" pitchFamily="34" charset="0"/>
              <a:buChar char="•"/>
            </a:pPr>
            <a:r>
              <a:rPr lang="en-US" sz="2000" b="1" dirty="0"/>
              <a:t>How do we differ?</a:t>
            </a:r>
          </a:p>
          <a:p>
            <a:pPr>
              <a:buClr>
                <a:schemeClr val="accent1"/>
              </a:buClr>
            </a:pPr>
            <a:endParaRPr lang="en-US" sz="2000" b="1" dirty="0"/>
          </a:p>
          <a:p>
            <a:pPr marL="285750" indent="-285750">
              <a:buClr>
                <a:schemeClr val="accent1"/>
              </a:buClr>
              <a:buFont typeface="Arial" panose="020B0604020202020204" pitchFamily="34" charset="0"/>
              <a:buChar char="•"/>
            </a:pPr>
            <a:r>
              <a:rPr lang="en-US" sz="2000" b="1" dirty="0"/>
              <a:t>How can I find common ground in differences and in who holds power?</a:t>
            </a:r>
          </a:p>
        </p:txBody>
      </p:sp>
      <p:sp>
        <p:nvSpPr>
          <p:cNvPr id="12" name="Rectangle 11">
            <a:extLst>
              <a:ext uri="{FF2B5EF4-FFF2-40B4-BE49-F238E27FC236}">
                <a16:creationId xmlns:a16="http://schemas.microsoft.com/office/drawing/2014/main" id="{86E5C620-4D98-0C4B-BEF4-ADEEC11773ED}"/>
              </a:ext>
            </a:extLst>
          </p:cNvPr>
          <p:cNvSpPr/>
          <p:nvPr/>
        </p:nvSpPr>
        <p:spPr>
          <a:xfrm>
            <a:off x="1543709" y="1793087"/>
            <a:ext cx="6096000" cy="3046988"/>
          </a:xfrm>
          <a:prstGeom prst="rect">
            <a:avLst/>
          </a:prstGeom>
        </p:spPr>
        <p:txBody>
          <a:bodyPr>
            <a:spAutoFit/>
          </a:bodyPr>
          <a:lstStyle/>
          <a:p>
            <a:r>
              <a:rPr lang="en-US" sz="2400" b="1" dirty="0">
                <a:latin typeface="Lato" panose="020F0502020204030203" pitchFamily="34" charset="0"/>
                <a:ea typeface="Lato" panose="020F0502020204030203" pitchFamily="34" charset="0"/>
                <a:cs typeface="Lato" panose="020F0502020204030203" pitchFamily="34" charset="0"/>
              </a:rPr>
              <a:t>In my family…</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In my work unit (name)</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In my community…</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In my county…</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In my state…</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In the United States…</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On the continent…</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On Earth…</a:t>
            </a:r>
          </a:p>
        </p:txBody>
      </p:sp>
      <p:pic>
        <p:nvPicPr>
          <p:cNvPr id="14" name="Picture 13" descr="A picture containing dark, sitting, computer, man&#10;&#10;Description automatically generated">
            <a:extLst>
              <a:ext uri="{FF2B5EF4-FFF2-40B4-BE49-F238E27FC236}">
                <a16:creationId xmlns:a16="http://schemas.microsoft.com/office/drawing/2014/main" id="{4A858366-21AC-896F-2E17-4CEBF72E9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D925A5EE-382E-DB4E-9A63-7507C818D268}"/>
              </a:ext>
            </a:extLst>
          </p:cNvPr>
          <p:cNvSpPr txBox="1">
            <a:spLocks/>
          </p:cNvSpPr>
          <p:nvPr/>
        </p:nvSpPr>
        <p:spPr>
          <a:xfrm>
            <a:off x="505139" y="315218"/>
            <a:ext cx="11181721" cy="9306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5400" b="1" dirty="0">
                <a:solidFill>
                  <a:schemeClr val="bg1"/>
                </a:solidFill>
                <a:latin typeface="+mn-lt"/>
              </a:rPr>
              <a:t>How Aware am I of Self and Others?</a:t>
            </a:r>
          </a:p>
        </p:txBody>
      </p:sp>
    </p:spTree>
    <p:extLst>
      <p:ext uri="{BB962C8B-B14F-4D97-AF65-F5344CB8AC3E}">
        <p14:creationId xmlns:p14="http://schemas.microsoft.com/office/powerpoint/2010/main" val="605937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dark, sitting, computer, man&#10;&#10;Description automatically generated">
            <a:extLst>
              <a:ext uri="{FF2B5EF4-FFF2-40B4-BE49-F238E27FC236}">
                <a16:creationId xmlns:a16="http://schemas.microsoft.com/office/drawing/2014/main" id="{EAA1722B-7055-0F4C-8BC2-F305CCFB7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7" name="TextBox 6">
            <a:extLst>
              <a:ext uri="{FF2B5EF4-FFF2-40B4-BE49-F238E27FC236}">
                <a16:creationId xmlns:a16="http://schemas.microsoft.com/office/drawing/2014/main" id="{CFE33F6C-DB2A-0345-9B58-A19198F2E7A4}"/>
              </a:ext>
            </a:extLst>
          </p:cNvPr>
          <p:cNvSpPr txBox="1"/>
          <p:nvPr/>
        </p:nvSpPr>
        <p:spPr>
          <a:xfrm>
            <a:off x="2872384" y="318898"/>
            <a:ext cx="6447230" cy="923330"/>
          </a:xfrm>
          <a:prstGeom prst="rect">
            <a:avLst/>
          </a:prstGeom>
          <a:noFill/>
        </p:spPr>
        <p:txBody>
          <a:bodyPr wrap="square" rtlCol="0">
            <a:spAutoFit/>
          </a:bodyPr>
          <a:lstStyle/>
          <a:p>
            <a:r>
              <a:rPr lang="en-US" sz="5400" b="1" dirty="0">
                <a:solidFill>
                  <a:schemeClr val="bg1"/>
                </a:solidFill>
              </a:rPr>
              <a:t>Quote for Reflection</a:t>
            </a:r>
          </a:p>
        </p:txBody>
      </p:sp>
      <p:sp>
        <p:nvSpPr>
          <p:cNvPr id="10" name="Rectangle 9">
            <a:extLst>
              <a:ext uri="{FF2B5EF4-FFF2-40B4-BE49-F238E27FC236}">
                <a16:creationId xmlns:a16="http://schemas.microsoft.com/office/drawing/2014/main" id="{8B1ADBEF-9553-4783-AF30-737F5DE8D89B}"/>
              </a:ext>
            </a:extLst>
          </p:cNvPr>
          <p:cNvSpPr/>
          <p:nvPr/>
        </p:nvSpPr>
        <p:spPr>
          <a:xfrm>
            <a:off x="1828801" y="1678489"/>
            <a:ext cx="8404964" cy="49728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rPr>
              <a:t>“</a:t>
            </a:r>
            <a:r>
              <a:rPr lang="en-US" sz="3600" b="1" dirty="0">
                <a:solidFill>
                  <a:schemeClr val="tx1"/>
                </a:solidFill>
                <a:effectLst>
                  <a:outerShdw blurRad="38100" dist="38100" dir="2700000" algn="tl">
                    <a:srgbClr val="000000">
                      <a:alpha val="43137"/>
                    </a:srgbClr>
                  </a:outerShdw>
                </a:effectLst>
              </a:rPr>
              <a:t>We were all humans until </a:t>
            </a:r>
          </a:p>
          <a:p>
            <a:pPr algn="ctr"/>
            <a:r>
              <a:rPr lang="en-US" sz="3600" b="1" dirty="0">
                <a:solidFill>
                  <a:schemeClr val="tx1"/>
                </a:solidFill>
                <a:effectLst>
                  <a:outerShdw blurRad="38100" dist="38100" dir="2700000" algn="tl">
                    <a:srgbClr val="000000">
                      <a:alpha val="43137"/>
                    </a:srgbClr>
                  </a:outerShdw>
                </a:effectLst>
              </a:rPr>
              <a:t>Race disconnected us,</a:t>
            </a:r>
          </a:p>
          <a:p>
            <a:pPr algn="ctr"/>
            <a:r>
              <a:rPr lang="en-US" sz="3600" b="1" dirty="0">
                <a:solidFill>
                  <a:schemeClr val="tx1"/>
                </a:solidFill>
                <a:effectLst>
                  <a:outerShdw blurRad="38100" dist="38100" dir="2700000" algn="tl">
                    <a:srgbClr val="000000">
                      <a:alpha val="43137"/>
                    </a:srgbClr>
                  </a:outerShdw>
                </a:effectLst>
              </a:rPr>
              <a:t>Religion separated us, </a:t>
            </a:r>
          </a:p>
          <a:p>
            <a:pPr algn="ctr"/>
            <a:r>
              <a:rPr lang="en-US" sz="3600" b="1" dirty="0">
                <a:solidFill>
                  <a:schemeClr val="tx1"/>
                </a:solidFill>
                <a:effectLst>
                  <a:outerShdw blurRad="38100" dist="38100" dir="2700000" algn="tl">
                    <a:srgbClr val="000000">
                      <a:alpha val="43137"/>
                    </a:srgbClr>
                  </a:outerShdw>
                </a:effectLst>
              </a:rPr>
              <a:t>Politics divided us and wealth classified us“</a:t>
            </a:r>
          </a:p>
          <a:p>
            <a:pPr algn="ctr"/>
            <a:endParaRPr lang="en-US" sz="3600" b="1" dirty="0">
              <a:solidFill>
                <a:schemeClr val="tx1"/>
              </a:solidFill>
            </a:endParaRPr>
          </a:p>
          <a:p>
            <a:pPr algn="ctr"/>
            <a:r>
              <a:rPr lang="en-US" sz="3600" b="1" dirty="0">
                <a:solidFill>
                  <a:schemeClr val="tx1"/>
                </a:solidFill>
              </a:rPr>
              <a:t>-</a:t>
            </a:r>
            <a:r>
              <a:rPr lang="en-US" sz="3600" b="1" i="1" dirty="0">
                <a:solidFill>
                  <a:schemeClr val="tx1"/>
                </a:solidFill>
                <a:effectLst>
                  <a:outerShdw blurRad="38100" dist="38100" dir="2700000" algn="tl">
                    <a:srgbClr val="000000">
                      <a:alpha val="43137"/>
                    </a:srgbClr>
                  </a:outerShdw>
                </a:effectLst>
              </a:rPr>
              <a:t>Sun-Gazing.com</a:t>
            </a:r>
          </a:p>
        </p:txBody>
      </p:sp>
    </p:spTree>
    <p:extLst>
      <p:ext uri="{BB962C8B-B14F-4D97-AF65-F5344CB8AC3E}">
        <p14:creationId xmlns:p14="http://schemas.microsoft.com/office/powerpoint/2010/main" val="1811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93C48-54BA-4CF7-9754-5139B9ED7117}"/>
              </a:ext>
            </a:extLst>
          </p:cNvPr>
          <p:cNvSpPr>
            <a:spLocks noGrp="1"/>
          </p:cNvSpPr>
          <p:nvPr>
            <p:ph idx="1"/>
          </p:nvPr>
        </p:nvSpPr>
        <p:spPr>
          <a:xfrm>
            <a:off x="1143000" y="1846743"/>
            <a:ext cx="9528596" cy="722366"/>
          </a:xfrm>
        </p:spPr>
        <p:txBody>
          <a:bodyPr>
            <a:normAutofit fontScale="25000" lnSpcReduction="20000"/>
          </a:bodyPr>
          <a:lstStyle/>
          <a:p>
            <a:pPr marL="0" indent="0" algn="ctr">
              <a:buNone/>
            </a:pPr>
            <a:r>
              <a:rPr lang="en-US" sz="9500" dirty="0">
                <a:solidFill>
                  <a:schemeClr val="accent2">
                    <a:lumMod val="75000"/>
                  </a:schemeClr>
                </a:solidFill>
              </a:rPr>
              <a:t>Your</a:t>
            </a:r>
            <a:r>
              <a:rPr lang="en-US" sz="9500" dirty="0"/>
              <a:t> </a:t>
            </a:r>
            <a:r>
              <a:rPr lang="en-US" sz="9500" dirty="0">
                <a:solidFill>
                  <a:schemeClr val="tx1"/>
                </a:solidFill>
              </a:rPr>
              <a:t>Identities</a:t>
            </a:r>
            <a:r>
              <a:rPr lang="en-US" sz="9500" dirty="0"/>
              <a:t> + </a:t>
            </a:r>
            <a:r>
              <a:rPr lang="en-US" sz="9500" dirty="0">
                <a:solidFill>
                  <a:schemeClr val="accent2">
                    <a:lumMod val="75000"/>
                  </a:schemeClr>
                </a:solidFill>
              </a:rPr>
              <a:t>Your</a:t>
            </a:r>
            <a:r>
              <a:rPr lang="en-US" sz="9500" dirty="0"/>
              <a:t> </a:t>
            </a:r>
            <a:r>
              <a:rPr lang="en-US" sz="9500" dirty="0">
                <a:solidFill>
                  <a:schemeClr val="tx1"/>
                </a:solidFill>
              </a:rPr>
              <a:t>Background</a:t>
            </a:r>
            <a:r>
              <a:rPr lang="en-US" sz="9500" dirty="0"/>
              <a:t> + </a:t>
            </a:r>
            <a:r>
              <a:rPr lang="en-US" sz="9500" dirty="0">
                <a:solidFill>
                  <a:schemeClr val="accent2">
                    <a:lumMod val="75000"/>
                  </a:schemeClr>
                </a:solidFill>
              </a:rPr>
              <a:t>Your</a:t>
            </a:r>
            <a:r>
              <a:rPr lang="en-US" sz="9500" dirty="0"/>
              <a:t> </a:t>
            </a:r>
            <a:r>
              <a:rPr lang="en-US" sz="9500" dirty="0">
                <a:solidFill>
                  <a:schemeClr val="tx1"/>
                </a:solidFill>
              </a:rPr>
              <a:t>Life Experiences </a:t>
            </a:r>
            <a:r>
              <a:rPr lang="en-US" sz="9500" dirty="0"/>
              <a:t>= </a:t>
            </a:r>
          </a:p>
          <a:p>
            <a:pPr marL="0" indent="0" algn="ctr">
              <a:buNone/>
            </a:pPr>
            <a:r>
              <a:rPr lang="en-US" sz="9500" dirty="0">
                <a:solidFill>
                  <a:schemeClr val="accent2">
                    <a:lumMod val="75000"/>
                  </a:schemeClr>
                </a:solidFill>
              </a:rPr>
              <a:t>Your Story</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FBA2CB2C-8BF8-4E12-B991-865507A7FE51}"/>
              </a:ext>
            </a:extLst>
          </p:cNvPr>
          <p:cNvPicPr>
            <a:picLocks noChangeAspect="1"/>
          </p:cNvPicPr>
          <p:nvPr/>
        </p:nvPicPr>
        <p:blipFill>
          <a:blip r:embed="rId3"/>
          <a:stretch>
            <a:fillRect/>
          </a:stretch>
        </p:blipFill>
        <p:spPr>
          <a:xfrm>
            <a:off x="461684" y="2776359"/>
            <a:ext cx="2748801" cy="2154374"/>
          </a:xfrm>
          <a:prstGeom prst="rect">
            <a:avLst/>
          </a:prstGeom>
        </p:spPr>
      </p:pic>
      <p:pic>
        <p:nvPicPr>
          <p:cNvPr id="5" name="Picture 4">
            <a:extLst>
              <a:ext uri="{FF2B5EF4-FFF2-40B4-BE49-F238E27FC236}">
                <a16:creationId xmlns:a16="http://schemas.microsoft.com/office/drawing/2014/main" id="{35FBC0E7-4D50-4292-B0C3-3B396F3BB49D}"/>
              </a:ext>
            </a:extLst>
          </p:cNvPr>
          <p:cNvPicPr>
            <a:picLocks noChangeAspect="1"/>
          </p:cNvPicPr>
          <p:nvPr/>
        </p:nvPicPr>
        <p:blipFill>
          <a:blip r:embed="rId4"/>
          <a:stretch>
            <a:fillRect/>
          </a:stretch>
        </p:blipFill>
        <p:spPr>
          <a:xfrm>
            <a:off x="3197038" y="3094533"/>
            <a:ext cx="2331994" cy="3161612"/>
          </a:xfrm>
          <a:prstGeom prst="rect">
            <a:avLst/>
          </a:prstGeom>
        </p:spPr>
      </p:pic>
      <p:pic>
        <p:nvPicPr>
          <p:cNvPr id="6" name="Picture 5">
            <a:extLst>
              <a:ext uri="{FF2B5EF4-FFF2-40B4-BE49-F238E27FC236}">
                <a16:creationId xmlns:a16="http://schemas.microsoft.com/office/drawing/2014/main" id="{4390164B-7CE7-4BA1-8D67-6D25117F7822}"/>
              </a:ext>
            </a:extLst>
          </p:cNvPr>
          <p:cNvPicPr>
            <a:picLocks noChangeAspect="1"/>
          </p:cNvPicPr>
          <p:nvPr/>
        </p:nvPicPr>
        <p:blipFill rotWithShape="1">
          <a:blip r:embed="rId5"/>
          <a:srcRect t="15114"/>
          <a:stretch/>
        </p:blipFill>
        <p:spPr>
          <a:xfrm>
            <a:off x="448219" y="4702133"/>
            <a:ext cx="2748801" cy="1554012"/>
          </a:xfrm>
          <a:prstGeom prst="rect">
            <a:avLst/>
          </a:prstGeom>
        </p:spPr>
      </p:pic>
      <p:pic>
        <p:nvPicPr>
          <p:cNvPr id="7" name="Picture 6">
            <a:extLst>
              <a:ext uri="{FF2B5EF4-FFF2-40B4-BE49-F238E27FC236}">
                <a16:creationId xmlns:a16="http://schemas.microsoft.com/office/drawing/2014/main" id="{11E45781-670B-4C47-B703-4ECA96F28A48}"/>
              </a:ext>
            </a:extLst>
          </p:cNvPr>
          <p:cNvPicPr>
            <a:picLocks noChangeAspect="1"/>
          </p:cNvPicPr>
          <p:nvPr/>
        </p:nvPicPr>
        <p:blipFill>
          <a:blip r:embed="rId6"/>
          <a:stretch>
            <a:fillRect/>
          </a:stretch>
        </p:blipFill>
        <p:spPr>
          <a:xfrm>
            <a:off x="6747011" y="2752989"/>
            <a:ext cx="2537526" cy="1794504"/>
          </a:xfrm>
          <a:prstGeom prst="rect">
            <a:avLst/>
          </a:prstGeom>
        </p:spPr>
      </p:pic>
      <p:pic>
        <p:nvPicPr>
          <p:cNvPr id="8" name="Picture 7">
            <a:extLst>
              <a:ext uri="{FF2B5EF4-FFF2-40B4-BE49-F238E27FC236}">
                <a16:creationId xmlns:a16="http://schemas.microsoft.com/office/drawing/2014/main" id="{1826D310-F79F-451F-918C-8F4224355A22}"/>
              </a:ext>
            </a:extLst>
          </p:cNvPr>
          <p:cNvPicPr>
            <a:picLocks noChangeAspect="1"/>
          </p:cNvPicPr>
          <p:nvPr/>
        </p:nvPicPr>
        <p:blipFill>
          <a:blip r:embed="rId7"/>
          <a:stretch>
            <a:fillRect/>
          </a:stretch>
        </p:blipFill>
        <p:spPr>
          <a:xfrm>
            <a:off x="6746993" y="4372682"/>
            <a:ext cx="2537544" cy="1878904"/>
          </a:xfrm>
          <a:prstGeom prst="rect">
            <a:avLst/>
          </a:prstGeom>
        </p:spPr>
      </p:pic>
      <p:pic>
        <p:nvPicPr>
          <p:cNvPr id="9" name="Picture 8">
            <a:extLst>
              <a:ext uri="{FF2B5EF4-FFF2-40B4-BE49-F238E27FC236}">
                <a16:creationId xmlns:a16="http://schemas.microsoft.com/office/drawing/2014/main" id="{6771D0D4-5924-48C8-A564-ED4B874F9F25}"/>
              </a:ext>
            </a:extLst>
          </p:cNvPr>
          <p:cNvPicPr>
            <a:picLocks noChangeAspect="1"/>
          </p:cNvPicPr>
          <p:nvPr/>
        </p:nvPicPr>
        <p:blipFill>
          <a:blip r:embed="rId8"/>
          <a:stretch>
            <a:fillRect/>
          </a:stretch>
        </p:blipFill>
        <p:spPr>
          <a:xfrm>
            <a:off x="9284537" y="2757689"/>
            <a:ext cx="2413102" cy="3493898"/>
          </a:xfrm>
          <a:prstGeom prst="rect">
            <a:avLst/>
          </a:prstGeom>
        </p:spPr>
      </p:pic>
      <p:pic>
        <p:nvPicPr>
          <p:cNvPr id="10" name="Picture 9">
            <a:extLst>
              <a:ext uri="{FF2B5EF4-FFF2-40B4-BE49-F238E27FC236}">
                <a16:creationId xmlns:a16="http://schemas.microsoft.com/office/drawing/2014/main" id="{1A5799D6-4F85-40AC-B772-9B30FD4B3CF3}"/>
              </a:ext>
            </a:extLst>
          </p:cNvPr>
          <p:cNvPicPr>
            <a:picLocks noChangeAspect="1"/>
          </p:cNvPicPr>
          <p:nvPr/>
        </p:nvPicPr>
        <p:blipFill>
          <a:blip r:embed="rId9"/>
          <a:stretch>
            <a:fillRect/>
          </a:stretch>
        </p:blipFill>
        <p:spPr>
          <a:xfrm>
            <a:off x="9284537" y="4154834"/>
            <a:ext cx="2391994" cy="1377133"/>
          </a:xfrm>
          <a:prstGeom prst="rect">
            <a:avLst/>
          </a:prstGeom>
        </p:spPr>
      </p:pic>
      <p:pic>
        <p:nvPicPr>
          <p:cNvPr id="11" name="Picture 10">
            <a:extLst>
              <a:ext uri="{FF2B5EF4-FFF2-40B4-BE49-F238E27FC236}">
                <a16:creationId xmlns:a16="http://schemas.microsoft.com/office/drawing/2014/main" id="{B88B8CC8-52A4-46B3-BE95-86BB7EA6B86C}"/>
              </a:ext>
            </a:extLst>
          </p:cNvPr>
          <p:cNvPicPr>
            <a:picLocks noChangeAspect="1"/>
          </p:cNvPicPr>
          <p:nvPr/>
        </p:nvPicPr>
        <p:blipFill>
          <a:blip r:embed="rId10"/>
          <a:stretch>
            <a:fillRect/>
          </a:stretch>
        </p:blipFill>
        <p:spPr>
          <a:xfrm>
            <a:off x="3197020" y="2781698"/>
            <a:ext cx="2332012" cy="1860234"/>
          </a:xfrm>
          <a:prstGeom prst="rect">
            <a:avLst/>
          </a:prstGeom>
        </p:spPr>
      </p:pic>
      <p:pic>
        <p:nvPicPr>
          <p:cNvPr id="13" name="Picture 12">
            <a:extLst>
              <a:ext uri="{FF2B5EF4-FFF2-40B4-BE49-F238E27FC236}">
                <a16:creationId xmlns:a16="http://schemas.microsoft.com/office/drawing/2014/main" id="{DAD53766-A24C-49FE-8B62-4853755C02B9}"/>
              </a:ext>
            </a:extLst>
          </p:cNvPr>
          <p:cNvPicPr>
            <a:picLocks noChangeAspect="1"/>
          </p:cNvPicPr>
          <p:nvPr/>
        </p:nvPicPr>
        <p:blipFill>
          <a:blip r:embed="rId11"/>
          <a:stretch>
            <a:fillRect/>
          </a:stretch>
        </p:blipFill>
        <p:spPr>
          <a:xfrm>
            <a:off x="5258469" y="2776358"/>
            <a:ext cx="1488533" cy="1116106"/>
          </a:xfrm>
          <a:prstGeom prst="rect">
            <a:avLst/>
          </a:prstGeom>
        </p:spPr>
      </p:pic>
      <p:pic>
        <p:nvPicPr>
          <p:cNvPr id="14" name="Picture 13">
            <a:extLst>
              <a:ext uri="{FF2B5EF4-FFF2-40B4-BE49-F238E27FC236}">
                <a16:creationId xmlns:a16="http://schemas.microsoft.com/office/drawing/2014/main" id="{A02F6608-1277-4D50-A01B-8E6BCF8B8AF4}"/>
              </a:ext>
            </a:extLst>
          </p:cNvPr>
          <p:cNvPicPr>
            <a:picLocks noChangeAspect="1"/>
          </p:cNvPicPr>
          <p:nvPr/>
        </p:nvPicPr>
        <p:blipFill>
          <a:blip r:embed="rId12"/>
          <a:stretch>
            <a:fillRect/>
          </a:stretch>
        </p:blipFill>
        <p:spPr>
          <a:xfrm>
            <a:off x="5258469" y="3892464"/>
            <a:ext cx="1494153" cy="2359122"/>
          </a:xfrm>
          <a:prstGeom prst="rect">
            <a:avLst/>
          </a:prstGeom>
        </p:spPr>
      </p:pic>
      <p:pic>
        <p:nvPicPr>
          <p:cNvPr id="17" name="Picture 16" descr="A picture containing dark, sitting, computer, man&#10;&#10;Description automatically generated">
            <a:extLst>
              <a:ext uri="{FF2B5EF4-FFF2-40B4-BE49-F238E27FC236}">
                <a16:creationId xmlns:a16="http://schemas.microsoft.com/office/drawing/2014/main" id="{7C26B0E0-91C7-F5D6-910E-B635073CDA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7F0DAD08-55BF-4B64-849D-A8F15DFC90AF}"/>
              </a:ext>
            </a:extLst>
          </p:cNvPr>
          <p:cNvSpPr>
            <a:spLocks noGrp="1"/>
          </p:cNvSpPr>
          <p:nvPr>
            <p:ph type="title"/>
          </p:nvPr>
        </p:nvSpPr>
        <p:spPr>
          <a:xfrm>
            <a:off x="739110" y="381106"/>
            <a:ext cx="10515600" cy="972772"/>
          </a:xfrm>
        </p:spPr>
        <p:txBody>
          <a:bodyPr/>
          <a:lstStyle/>
          <a:p>
            <a:pPr algn="ctr"/>
            <a:r>
              <a:rPr lang="en-US" b="1" dirty="0">
                <a:solidFill>
                  <a:schemeClr val="accent2">
                    <a:lumMod val="75000"/>
                  </a:schemeClr>
                </a:solidFill>
                <a:latin typeface="+mn-lt"/>
              </a:rPr>
              <a:t>Your Story </a:t>
            </a:r>
            <a:r>
              <a:rPr lang="en-US" b="1" dirty="0">
                <a:solidFill>
                  <a:schemeClr val="bg1"/>
                </a:solidFill>
                <a:latin typeface="+mn-lt"/>
              </a:rPr>
              <a:t>Can Be in Conflict</a:t>
            </a:r>
            <a:r>
              <a:rPr lang="en-US" b="1" dirty="0">
                <a:latin typeface="+mn-lt"/>
              </a:rPr>
              <a:t>.</a:t>
            </a:r>
            <a:endParaRPr lang="en-US" b="1" dirty="0">
              <a:solidFill>
                <a:srgbClr val="002060"/>
              </a:solidFill>
              <a:latin typeface="+mn-lt"/>
            </a:endParaRPr>
          </a:p>
        </p:txBody>
      </p:sp>
    </p:spTree>
    <p:extLst>
      <p:ext uri="{BB962C8B-B14F-4D97-AF65-F5344CB8AC3E}">
        <p14:creationId xmlns:p14="http://schemas.microsoft.com/office/powerpoint/2010/main" val="144491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ow to Combat Implicit Bias as an Educator | Today's Learner | Cengage">
            <a:extLst>
              <a:ext uri="{FF2B5EF4-FFF2-40B4-BE49-F238E27FC236}">
                <a16:creationId xmlns:a16="http://schemas.microsoft.com/office/drawing/2014/main" id="{F4CF254C-CD2E-4292-A458-347D33C660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6556" y="1755708"/>
            <a:ext cx="8938888" cy="30601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E54DB8B-1BE3-491D-A2F3-C1D465D06BA1}"/>
              </a:ext>
            </a:extLst>
          </p:cNvPr>
          <p:cNvSpPr>
            <a:spLocks noGrp="1"/>
          </p:cNvSpPr>
          <p:nvPr>
            <p:ph idx="1"/>
          </p:nvPr>
        </p:nvSpPr>
        <p:spPr>
          <a:xfrm>
            <a:off x="1227551" y="4434254"/>
            <a:ext cx="10033348" cy="2024739"/>
          </a:xfrm>
        </p:spPr>
        <p:txBody>
          <a:bodyPr anchor="ctr">
            <a:noAutofit/>
          </a:bodyPr>
          <a:lstStyle/>
          <a:p>
            <a:pPr algn="ctr">
              <a:buClr>
                <a:schemeClr val="tx1"/>
              </a:buClr>
            </a:pPr>
            <a:r>
              <a:rPr lang="en-US" sz="2800" b="1" u="sng" dirty="0"/>
              <a:t>Bias</a:t>
            </a:r>
            <a:r>
              <a:rPr lang="en-US" sz="2800" b="1" dirty="0"/>
              <a:t> - </a:t>
            </a:r>
            <a:r>
              <a:rPr lang="en-US" sz="2800" dirty="0"/>
              <a:t>Preference that inhibits impartial judgement. Cause to feel or show inclination or prejudice for or against someone </a:t>
            </a:r>
            <a:r>
              <a:rPr lang="en-US" sz="2800" b="1" dirty="0"/>
              <a:t>or something. </a:t>
            </a:r>
          </a:p>
        </p:txBody>
      </p:sp>
      <p:sp>
        <p:nvSpPr>
          <p:cNvPr id="5" name="Content Placeholder 2">
            <a:extLst>
              <a:ext uri="{FF2B5EF4-FFF2-40B4-BE49-F238E27FC236}">
                <a16:creationId xmlns:a16="http://schemas.microsoft.com/office/drawing/2014/main" id="{A71E8B4B-7CAA-45C1-AA8F-83DFE644255F}"/>
              </a:ext>
            </a:extLst>
          </p:cNvPr>
          <p:cNvSpPr txBox="1">
            <a:spLocks/>
          </p:cNvSpPr>
          <p:nvPr/>
        </p:nvSpPr>
        <p:spPr>
          <a:xfrm>
            <a:off x="304800" y="323691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Rectangle 3">
            <a:extLst>
              <a:ext uri="{FF2B5EF4-FFF2-40B4-BE49-F238E27FC236}">
                <a16:creationId xmlns:a16="http://schemas.microsoft.com/office/drawing/2014/main" id="{29925C67-3A1C-4C5B-A28F-5BBA5A8C78B2}"/>
              </a:ext>
            </a:extLst>
          </p:cNvPr>
          <p:cNvSpPr/>
          <p:nvPr/>
        </p:nvSpPr>
        <p:spPr>
          <a:xfrm>
            <a:off x="2706430" y="5986793"/>
            <a:ext cx="6580648" cy="584775"/>
          </a:xfrm>
          <a:prstGeom prst="rect">
            <a:avLst/>
          </a:prstGeom>
        </p:spPr>
        <p:txBody>
          <a:bodyPr wrap="none">
            <a:spAutoFit/>
          </a:bodyPr>
          <a:lstStyle/>
          <a:p>
            <a:pPr>
              <a:buClr>
                <a:schemeClr val="tx1"/>
              </a:buClr>
            </a:pPr>
            <a:r>
              <a:rPr lang="en-US" sz="3200" b="1" dirty="0"/>
              <a:t>Bias can be </a:t>
            </a:r>
            <a:r>
              <a:rPr lang="en-US" sz="3200" b="1" u="sng" dirty="0"/>
              <a:t>unconscious</a:t>
            </a:r>
            <a:r>
              <a:rPr lang="en-US" sz="3200" b="1" dirty="0"/>
              <a:t> or </a:t>
            </a:r>
            <a:r>
              <a:rPr lang="en-US" sz="3200" b="1" u="sng" dirty="0"/>
              <a:t>conscious</a:t>
            </a:r>
            <a:r>
              <a:rPr lang="en-US" sz="3200" b="1" dirty="0"/>
              <a:t>.</a:t>
            </a:r>
          </a:p>
        </p:txBody>
      </p:sp>
      <p:pic>
        <p:nvPicPr>
          <p:cNvPr id="7" name="Picture 6" descr="A picture containing dark, sitting, computer, man&#10;&#10;Description automatically generated">
            <a:extLst>
              <a:ext uri="{FF2B5EF4-FFF2-40B4-BE49-F238E27FC236}">
                <a16:creationId xmlns:a16="http://schemas.microsoft.com/office/drawing/2014/main" id="{04A7BC0D-5B2C-56C8-1471-2A73C034D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C447BB2C-6164-4D11-A67E-87EAA3B42BA1}"/>
              </a:ext>
            </a:extLst>
          </p:cNvPr>
          <p:cNvSpPr>
            <a:spLocks noGrp="1"/>
          </p:cNvSpPr>
          <p:nvPr>
            <p:ph type="title"/>
          </p:nvPr>
        </p:nvSpPr>
        <p:spPr>
          <a:xfrm>
            <a:off x="4048957" y="394187"/>
            <a:ext cx="3895593" cy="772751"/>
          </a:xfrm>
        </p:spPr>
        <p:txBody>
          <a:bodyPr>
            <a:noAutofit/>
          </a:bodyPr>
          <a:lstStyle/>
          <a:p>
            <a:pPr algn="r"/>
            <a:r>
              <a:rPr lang="en-US" sz="5400" b="1" dirty="0">
                <a:solidFill>
                  <a:schemeClr val="bg1"/>
                </a:solidFill>
                <a:latin typeface="+mn-lt"/>
              </a:rPr>
              <a:t>What is Bias?</a:t>
            </a:r>
          </a:p>
        </p:txBody>
      </p:sp>
    </p:spTree>
    <p:extLst>
      <p:ext uri="{BB962C8B-B14F-4D97-AF65-F5344CB8AC3E}">
        <p14:creationId xmlns:p14="http://schemas.microsoft.com/office/powerpoint/2010/main" val="413121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A picture containing dark, sitting, computer, man&#10;&#10;Description automatically generated">
            <a:extLst>
              <a:ext uri="{FF2B5EF4-FFF2-40B4-BE49-F238E27FC236}">
                <a16:creationId xmlns:a16="http://schemas.microsoft.com/office/drawing/2014/main" id="{3089AE69-FE4B-4A31-503B-6CFC3E945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pic>
        <p:nvPicPr>
          <p:cNvPr id="19" name="Picture 18" descr="Young woman">
            <a:extLst>
              <a:ext uri="{FF2B5EF4-FFF2-40B4-BE49-F238E27FC236}">
                <a16:creationId xmlns:a16="http://schemas.microsoft.com/office/drawing/2014/main" id="{46AD5968-7E76-4DD0-8B9A-54EA34671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259" y="1580091"/>
            <a:ext cx="3090902" cy="5238766"/>
          </a:xfrm>
          <a:prstGeom prst="rect">
            <a:avLst/>
          </a:prstGeom>
        </p:spPr>
      </p:pic>
      <p:pic>
        <p:nvPicPr>
          <p:cNvPr id="21" name="Picture 20" descr="Athletic woman with a white board slanted">
            <a:extLst>
              <a:ext uri="{FF2B5EF4-FFF2-40B4-BE49-F238E27FC236}">
                <a16:creationId xmlns:a16="http://schemas.microsoft.com/office/drawing/2014/main" id="{8C494D0C-6267-4655-AEFF-52496EF4B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352" y="1580091"/>
            <a:ext cx="2787211" cy="5232938"/>
          </a:xfrm>
          <a:prstGeom prst="rect">
            <a:avLst/>
          </a:prstGeom>
        </p:spPr>
      </p:pic>
      <p:sp>
        <p:nvSpPr>
          <p:cNvPr id="12" name="Oval 11">
            <a:extLst>
              <a:ext uri="{FF2B5EF4-FFF2-40B4-BE49-F238E27FC236}">
                <a16:creationId xmlns:a16="http://schemas.microsoft.com/office/drawing/2014/main" id="{B52F6F93-F006-4ECA-965A-1AD367140A56}"/>
              </a:ext>
            </a:extLst>
          </p:cNvPr>
          <p:cNvSpPr/>
          <p:nvPr/>
        </p:nvSpPr>
        <p:spPr>
          <a:xfrm>
            <a:off x="8146203" y="2470331"/>
            <a:ext cx="741597" cy="7575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3A1E31C-E8BC-421E-AE27-20F0A3CA5C3E}"/>
              </a:ext>
            </a:extLst>
          </p:cNvPr>
          <p:cNvSpPr/>
          <p:nvPr/>
        </p:nvSpPr>
        <p:spPr>
          <a:xfrm>
            <a:off x="2943616" y="2470929"/>
            <a:ext cx="794432" cy="674666"/>
          </a:xfrm>
          <a:prstGeom prst="ellipse">
            <a:avLst/>
          </a:prstGeom>
          <a:solidFill>
            <a:srgbClr val="55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E71A064-AB8A-41DD-A5C7-013051E6C829}"/>
              </a:ext>
            </a:extLst>
          </p:cNvPr>
          <p:cNvPicPr>
            <a:picLocks noChangeAspect="1"/>
          </p:cNvPicPr>
          <p:nvPr/>
        </p:nvPicPr>
        <p:blipFill rotWithShape="1">
          <a:blip r:embed="rId6"/>
          <a:srcRect l="6817" r="17662" b="74859"/>
          <a:stretch/>
        </p:blipFill>
        <p:spPr>
          <a:xfrm rot="21268433">
            <a:off x="9532367" y="2423944"/>
            <a:ext cx="1410328" cy="704243"/>
          </a:xfrm>
          <a:prstGeom prst="rect">
            <a:avLst/>
          </a:prstGeom>
        </p:spPr>
      </p:pic>
      <p:pic>
        <p:nvPicPr>
          <p:cNvPr id="15" name="Picture 14">
            <a:extLst>
              <a:ext uri="{FF2B5EF4-FFF2-40B4-BE49-F238E27FC236}">
                <a16:creationId xmlns:a16="http://schemas.microsoft.com/office/drawing/2014/main" id="{979DAFFD-D0B2-4B90-8FA5-38E6B4A10E34}"/>
              </a:ext>
            </a:extLst>
          </p:cNvPr>
          <p:cNvPicPr>
            <a:picLocks noChangeAspect="1"/>
          </p:cNvPicPr>
          <p:nvPr/>
        </p:nvPicPr>
        <p:blipFill rotWithShape="1">
          <a:blip r:embed="rId6"/>
          <a:srcRect l="6817" t="78363" r="17662"/>
          <a:stretch/>
        </p:blipFill>
        <p:spPr>
          <a:xfrm rot="311094">
            <a:off x="687101" y="2705903"/>
            <a:ext cx="1518005" cy="652348"/>
          </a:xfrm>
          <a:prstGeom prst="rect">
            <a:avLst/>
          </a:prstGeom>
        </p:spPr>
      </p:pic>
      <p:sp>
        <p:nvSpPr>
          <p:cNvPr id="24" name="TextBox 23">
            <a:extLst>
              <a:ext uri="{FF2B5EF4-FFF2-40B4-BE49-F238E27FC236}">
                <a16:creationId xmlns:a16="http://schemas.microsoft.com/office/drawing/2014/main" id="{C14FE293-157B-4104-BA0F-4DB27BA7D723}"/>
              </a:ext>
            </a:extLst>
          </p:cNvPr>
          <p:cNvSpPr txBox="1"/>
          <p:nvPr/>
        </p:nvSpPr>
        <p:spPr>
          <a:xfrm rot="20886351">
            <a:off x="1005321" y="3393977"/>
            <a:ext cx="1064901" cy="369332"/>
          </a:xfrm>
          <a:prstGeom prst="rect">
            <a:avLst/>
          </a:prstGeom>
          <a:noFill/>
        </p:spPr>
        <p:txBody>
          <a:bodyPr wrap="square" rtlCol="0">
            <a:spAutoFit/>
          </a:bodyPr>
          <a:lstStyle/>
          <a:p>
            <a:r>
              <a:rPr lang="en-US" dirty="0"/>
              <a:t>iPhone</a:t>
            </a:r>
          </a:p>
        </p:txBody>
      </p:sp>
      <p:sp>
        <p:nvSpPr>
          <p:cNvPr id="26" name="TextBox 25">
            <a:extLst>
              <a:ext uri="{FF2B5EF4-FFF2-40B4-BE49-F238E27FC236}">
                <a16:creationId xmlns:a16="http://schemas.microsoft.com/office/drawing/2014/main" id="{A77F1550-F3CB-4C15-9CC4-18B788502682}"/>
              </a:ext>
            </a:extLst>
          </p:cNvPr>
          <p:cNvSpPr txBox="1"/>
          <p:nvPr/>
        </p:nvSpPr>
        <p:spPr>
          <a:xfrm>
            <a:off x="8264617" y="3207128"/>
            <a:ext cx="1343418" cy="369332"/>
          </a:xfrm>
          <a:prstGeom prst="rect">
            <a:avLst/>
          </a:prstGeom>
          <a:noFill/>
        </p:spPr>
        <p:txBody>
          <a:bodyPr wrap="square" rtlCol="0">
            <a:spAutoFit/>
          </a:bodyPr>
          <a:lstStyle/>
          <a:p>
            <a:r>
              <a:rPr lang="en-US" dirty="0"/>
              <a:t>Android</a:t>
            </a:r>
          </a:p>
        </p:txBody>
      </p:sp>
      <p:sp>
        <p:nvSpPr>
          <p:cNvPr id="27" name="TextBox 26">
            <a:extLst>
              <a:ext uri="{FF2B5EF4-FFF2-40B4-BE49-F238E27FC236}">
                <a16:creationId xmlns:a16="http://schemas.microsoft.com/office/drawing/2014/main" id="{55EF0C09-5DB3-45EA-8ED0-77180F2E942E}"/>
              </a:ext>
            </a:extLst>
          </p:cNvPr>
          <p:cNvSpPr txBox="1"/>
          <p:nvPr/>
        </p:nvSpPr>
        <p:spPr>
          <a:xfrm>
            <a:off x="1225527" y="3734379"/>
            <a:ext cx="1830174" cy="369332"/>
          </a:xfrm>
          <a:prstGeom prst="rect">
            <a:avLst/>
          </a:prstGeom>
          <a:noFill/>
        </p:spPr>
        <p:txBody>
          <a:bodyPr wrap="square" rtlCol="0">
            <a:spAutoFit/>
          </a:bodyPr>
          <a:lstStyle/>
          <a:p>
            <a:r>
              <a:rPr lang="en-US" dirty="0">
                <a:solidFill>
                  <a:srgbClr val="0070C0"/>
                </a:solidFill>
              </a:rPr>
              <a:t>Classical Music</a:t>
            </a:r>
          </a:p>
        </p:txBody>
      </p:sp>
      <p:sp>
        <p:nvSpPr>
          <p:cNvPr id="29" name="TextBox 28">
            <a:extLst>
              <a:ext uri="{FF2B5EF4-FFF2-40B4-BE49-F238E27FC236}">
                <a16:creationId xmlns:a16="http://schemas.microsoft.com/office/drawing/2014/main" id="{5A50A32C-CD70-4A37-B121-D1CD214B7F30}"/>
              </a:ext>
            </a:extLst>
          </p:cNvPr>
          <p:cNvSpPr txBox="1"/>
          <p:nvPr/>
        </p:nvSpPr>
        <p:spPr>
          <a:xfrm rot="514724">
            <a:off x="9216198" y="3260010"/>
            <a:ext cx="1334156" cy="369332"/>
          </a:xfrm>
          <a:prstGeom prst="rect">
            <a:avLst/>
          </a:prstGeom>
          <a:noFill/>
        </p:spPr>
        <p:txBody>
          <a:bodyPr wrap="square" rtlCol="0">
            <a:spAutoFit/>
          </a:bodyPr>
          <a:lstStyle/>
          <a:p>
            <a:r>
              <a:rPr lang="en-US" dirty="0">
                <a:solidFill>
                  <a:srgbClr val="0070C0"/>
                </a:solidFill>
              </a:rPr>
              <a:t>Rock Music</a:t>
            </a:r>
          </a:p>
        </p:txBody>
      </p:sp>
      <p:sp>
        <p:nvSpPr>
          <p:cNvPr id="31" name="TextBox 30">
            <a:extLst>
              <a:ext uri="{FF2B5EF4-FFF2-40B4-BE49-F238E27FC236}">
                <a16:creationId xmlns:a16="http://schemas.microsoft.com/office/drawing/2014/main" id="{E481FB3D-026E-4E54-BDD5-85D38D00E73C}"/>
              </a:ext>
            </a:extLst>
          </p:cNvPr>
          <p:cNvSpPr txBox="1"/>
          <p:nvPr/>
        </p:nvSpPr>
        <p:spPr>
          <a:xfrm rot="548775">
            <a:off x="2151655" y="3468520"/>
            <a:ext cx="1950414" cy="369332"/>
          </a:xfrm>
          <a:prstGeom prst="rect">
            <a:avLst/>
          </a:prstGeom>
          <a:noFill/>
        </p:spPr>
        <p:txBody>
          <a:bodyPr wrap="square" rtlCol="0">
            <a:spAutoFit/>
          </a:bodyPr>
          <a:lstStyle/>
          <a:p>
            <a:r>
              <a:rPr lang="en-US" dirty="0">
                <a:solidFill>
                  <a:srgbClr val="00B050"/>
                </a:solidFill>
              </a:rPr>
              <a:t>Comedy Movies</a:t>
            </a:r>
          </a:p>
        </p:txBody>
      </p:sp>
      <p:sp>
        <p:nvSpPr>
          <p:cNvPr id="33" name="TextBox 32">
            <a:extLst>
              <a:ext uri="{FF2B5EF4-FFF2-40B4-BE49-F238E27FC236}">
                <a16:creationId xmlns:a16="http://schemas.microsoft.com/office/drawing/2014/main" id="{47557BD4-6B3F-4A9F-BC70-BB6540CA65E8}"/>
              </a:ext>
            </a:extLst>
          </p:cNvPr>
          <p:cNvSpPr txBox="1"/>
          <p:nvPr/>
        </p:nvSpPr>
        <p:spPr>
          <a:xfrm rot="20927598">
            <a:off x="7877232" y="3700012"/>
            <a:ext cx="1762020" cy="369332"/>
          </a:xfrm>
          <a:prstGeom prst="rect">
            <a:avLst/>
          </a:prstGeom>
          <a:noFill/>
        </p:spPr>
        <p:txBody>
          <a:bodyPr wrap="square" rtlCol="0">
            <a:spAutoFit/>
          </a:bodyPr>
          <a:lstStyle/>
          <a:p>
            <a:r>
              <a:rPr lang="en-US" dirty="0">
                <a:solidFill>
                  <a:srgbClr val="00B050"/>
                </a:solidFill>
              </a:rPr>
              <a:t>Drama Movies</a:t>
            </a:r>
          </a:p>
        </p:txBody>
      </p:sp>
      <p:sp>
        <p:nvSpPr>
          <p:cNvPr id="37" name="TextBox 36">
            <a:extLst>
              <a:ext uri="{FF2B5EF4-FFF2-40B4-BE49-F238E27FC236}">
                <a16:creationId xmlns:a16="http://schemas.microsoft.com/office/drawing/2014/main" id="{38546E37-9E4B-4718-8CF4-F8ABD6D1E412}"/>
              </a:ext>
            </a:extLst>
          </p:cNvPr>
          <p:cNvSpPr txBox="1"/>
          <p:nvPr/>
        </p:nvSpPr>
        <p:spPr>
          <a:xfrm>
            <a:off x="2617275" y="3921435"/>
            <a:ext cx="1057055" cy="369332"/>
          </a:xfrm>
          <a:prstGeom prst="rect">
            <a:avLst/>
          </a:prstGeom>
          <a:noFill/>
        </p:spPr>
        <p:txBody>
          <a:bodyPr wrap="square" rtlCol="0">
            <a:spAutoFit/>
          </a:bodyPr>
          <a:lstStyle/>
          <a:p>
            <a:r>
              <a:rPr lang="en-US" dirty="0">
                <a:solidFill>
                  <a:srgbClr val="7030A0"/>
                </a:solidFill>
              </a:rPr>
              <a:t>Trucks</a:t>
            </a:r>
          </a:p>
        </p:txBody>
      </p:sp>
      <p:sp>
        <p:nvSpPr>
          <p:cNvPr id="39" name="TextBox 38">
            <a:extLst>
              <a:ext uri="{FF2B5EF4-FFF2-40B4-BE49-F238E27FC236}">
                <a16:creationId xmlns:a16="http://schemas.microsoft.com/office/drawing/2014/main" id="{92AC74D5-B95A-4C19-9175-0E7C9A6D2AD2}"/>
              </a:ext>
            </a:extLst>
          </p:cNvPr>
          <p:cNvSpPr txBox="1"/>
          <p:nvPr/>
        </p:nvSpPr>
        <p:spPr>
          <a:xfrm>
            <a:off x="9585218" y="3577069"/>
            <a:ext cx="869823" cy="369332"/>
          </a:xfrm>
          <a:prstGeom prst="rect">
            <a:avLst/>
          </a:prstGeom>
          <a:noFill/>
        </p:spPr>
        <p:txBody>
          <a:bodyPr wrap="square" rtlCol="0">
            <a:spAutoFit/>
          </a:bodyPr>
          <a:lstStyle/>
          <a:p>
            <a:r>
              <a:rPr lang="en-US" dirty="0">
                <a:solidFill>
                  <a:srgbClr val="7030A0"/>
                </a:solidFill>
              </a:rPr>
              <a:t>Cars</a:t>
            </a:r>
          </a:p>
        </p:txBody>
      </p:sp>
      <p:sp>
        <p:nvSpPr>
          <p:cNvPr id="40" name="Rectangle 39">
            <a:extLst>
              <a:ext uri="{FF2B5EF4-FFF2-40B4-BE49-F238E27FC236}">
                <a16:creationId xmlns:a16="http://schemas.microsoft.com/office/drawing/2014/main" id="{115FEE36-B28B-4E9A-8E1F-52321638F57F}"/>
              </a:ext>
            </a:extLst>
          </p:cNvPr>
          <p:cNvSpPr/>
          <p:nvPr/>
        </p:nvSpPr>
        <p:spPr>
          <a:xfrm>
            <a:off x="4297649" y="1618371"/>
            <a:ext cx="3404066" cy="51716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2" name="TextBox 41">
            <a:extLst>
              <a:ext uri="{FF2B5EF4-FFF2-40B4-BE49-F238E27FC236}">
                <a16:creationId xmlns:a16="http://schemas.microsoft.com/office/drawing/2014/main" id="{F98ACA39-3A95-482E-97C5-F50A07100E53}"/>
              </a:ext>
            </a:extLst>
          </p:cNvPr>
          <p:cNvSpPr txBox="1"/>
          <p:nvPr/>
        </p:nvSpPr>
        <p:spPr>
          <a:xfrm>
            <a:off x="4330354" y="1627667"/>
            <a:ext cx="3341032" cy="5109091"/>
          </a:xfrm>
          <a:prstGeom prst="rect">
            <a:avLst/>
          </a:prstGeom>
          <a:noFill/>
        </p:spPr>
        <p:txBody>
          <a:bodyPr wrap="square" rtlCol="0">
            <a:spAutoFit/>
          </a:bodyPr>
          <a:lstStyle/>
          <a:p>
            <a:pPr algn="ctr"/>
            <a:endParaRPr lang="en-US" sz="1000" dirty="0">
              <a:solidFill>
                <a:srgbClr val="003366"/>
              </a:solidFill>
            </a:endParaRPr>
          </a:p>
          <a:p>
            <a:pPr algn="ctr"/>
            <a:r>
              <a:rPr lang="en-US" sz="2400" i="1" dirty="0"/>
              <a:t>Virtually </a:t>
            </a:r>
            <a:r>
              <a:rPr lang="en-US" sz="2400" b="1" i="1" u="sng" dirty="0"/>
              <a:t>ANY</a:t>
            </a:r>
            <a:r>
              <a:rPr lang="en-US" sz="2400" i="1" dirty="0"/>
              <a:t> preference is likely associated with some bias.</a:t>
            </a:r>
          </a:p>
          <a:p>
            <a:pPr algn="ctr"/>
            <a:endParaRPr lang="en-US" sz="1000" dirty="0"/>
          </a:p>
          <a:p>
            <a:pPr marL="406400" indent="-292100">
              <a:buFont typeface="Arial" panose="020B0604020202020204" pitchFamily="34" charset="0"/>
              <a:buChar char="•"/>
            </a:pPr>
            <a:r>
              <a:rPr lang="en-US" sz="2600" dirty="0"/>
              <a:t>Technology</a:t>
            </a:r>
          </a:p>
          <a:p>
            <a:pPr marL="406400" indent="-292100">
              <a:buFont typeface="Arial" panose="020B0604020202020204" pitchFamily="34" charset="0"/>
              <a:buChar char="•"/>
            </a:pPr>
            <a:r>
              <a:rPr lang="en-US" sz="2600" dirty="0"/>
              <a:t>Food</a:t>
            </a:r>
          </a:p>
          <a:p>
            <a:pPr marL="406400" indent="-292100">
              <a:buFont typeface="Arial" panose="020B0604020202020204" pitchFamily="34" charset="0"/>
              <a:buChar char="•"/>
            </a:pPr>
            <a:r>
              <a:rPr lang="en-US" sz="2600" dirty="0"/>
              <a:t>Style of Dress</a:t>
            </a:r>
          </a:p>
          <a:p>
            <a:pPr marL="406400" indent="-292100">
              <a:buFont typeface="Arial" panose="020B0604020202020204" pitchFamily="34" charset="0"/>
              <a:buChar char="•"/>
            </a:pPr>
            <a:r>
              <a:rPr lang="en-US" sz="2600" dirty="0"/>
              <a:t>Transportation</a:t>
            </a:r>
          </a:p>
          <a:p>
            <a:pPr marL="406400" indent="-292100">
              <a:buFont typeface="Arial" panose="020B0604020202020204" pitchFamily="34" charset="0"/>
              <a:buChar char="•"/>
            </a:pPr>
            <a:r>
              <a:rPr lang="en-US" sz="2600" dirty="0"/>
              <a:t>Entertainment</a:t>
            </a:r>
          </a:p>
          <a:p>
            <a:pPr marL="406400" indent="-292100">
              <a:buFont typeface="Arial" panose="020B0604020202020204" pitchFamily="34" charset="0"/>
              <a:buChar char="•"/>
            </a:pPr>
            <a:r>
              <a:rPr lang="en-US" sz="2600" dirty="0"/>
              <a:t>Sports</a:t>
            </a:r>
          </a:p>
          <a:p>
            <a:pPr marL="406400" indent="-292100">
              <a:buFont typeface="Arial" panose="020B0604020202020204" pitchFamily="34" charset="0"/>
              <a:buChar char="•"/>
            </a:pPr>
            <a:r>
              <a:rPr lang="en-US" sz="2600" dirty="0"/>
              <a:t>Colors</a:t>
            </a:r>
          </a:p>
          <a:p>
            <a:pPr marL="406400" indent="-292100">
              <a:buFont typeface="Arial" panose="020B0604020202020204" pitchFamily="34" charset="0"/>
              <a:buChar char="•"/>
            </a:pPr>
            <a:r>
              <a:rPr lang="en-US" sz="2600" dirty="0"/>
              <a:t>Music</a:t>
            </a:r>
          </a:p>
          <a:p>
            <a:pPr marL="406400" indent="-292100">
              <a:buFont typeface="Arial" panose="020B0604020202020204" pitchFamily="34" charset="0"/>
              <a:buChar char="•"/>
            </a:pPr>
            <a:r>
              <a:rPr lang="en-US" sz="2600" dirty="0"/>
              <a:t>Communication</a:t>
            </a:r>
          </a:p>
        </p:txBody>
      </p:sp>
      <p:sp>
        <p:nvSpPr>
          <p:cNvPr id="3" name="TextBox 2">
            <a:extLst>
              <a:ext uri="{FF2B5EF4-FFF2-40B4-BE49-F238E27FC236}">
                <a16:creationId xmlns:a16="http://schemas.microsoft.com/office/drawing/2014/main" id="{5CD8FD1E-AF46-43C4-9AE4-38EEF36FEC32}"/>
              </a:ext>
            </a:extLst>
          </p:cNvPr>
          <p:cNvSpPr txBox="1"/>
          <p:nvPr/>
        </p:nvSpPr>
        <p:spPr>
          <a:xfrm>
            <a:off x="825446" y="4146424"/>
            <a:ext cx="1550542" cy="369332"/>
          </a:xfrm>
          <a:prstGeom prst="rect">
            <a:avLst/>
          </a:prstGeom>
          <a:noFill/>
        </p:spPr>
        <p:txBody>
          <a:bodyPr wrap="square" rtlCol="0">
            <a:spAutoFit/>
          </a:bodyPr>
          <a:lstStyle/>
          <a:p>
            <a:r>
              <a:rPr lang="en-US" dirty="0">
                <a:solidFill>
                  <a:schemeClr val="accent2">
                    <a:lumMod val="75000"/>
                  </a:schemeClr>
                </a:solidFill>
              </a:rPr>
              <a:t>Coffee/Beer</a:t>
            </a:r>
          </a:p>
        </p:txBody>
      </p:sp>
      <p:sp>
        <p:nvSpPr>
          <p:cNvPr id="4" name="TextBox 3">
            <a:extLst>
              <a:ext uri="{FF2B5EF4-FFF2-40B4-BE49-F238E27FC236}">
                <a16:creationId xmlns:a16="http://schemas.microsoft.com/office/drawing/2014/main" id="{9578B84A-0ED9-4A54-9E63-AFF76ADD1EDE}"/>
              </a:ext>
            </a:extLst>
          </p:cNvPr>
          <p:cNvSpPr txBox="1"/>
          <p:nvPr/>
        </p:nvSpPr>
        <p:spPr>
          <a:xfrm>
            <a:off x="9232890" y="3921435"/>
            <a:ext cx="1311143" cy="369332"/>
          </a:xfrm>
          <a:prstGeom prst="rect">
            <a:avLst/>
          </a:prstGeom>
          <a:noFill/>
        </p:spPr>
        <p:txBody>
          <a:bodyPr wrap="square" rtlCol="0">
            <a:spAutoFit/>
          </a:bodyPr>
          <a:lstStyle/>
          <a:p>
            <a:r>
              <a:rPr lang="en-US" dirty="0">
                <a:solidFill>
                  <a:schemeClr val="accent2">
                    <a:lumMod val="75000"/>
                  </a:schemeClr>
                </a:solidFill>
              </a:rPr>
              <a:t>Tea/Wine</a:t>
            </a:r>
          </a:p>
        </p:txBody>
      </p:sp>
      <p:sp>
        <p:nvSpPr>
          <p:cNvPr id="2" name="TextBox 1">
            <a:extLst>
              <a:ext uri="{FF2B5EF4-FFF2-40B4-BE49-F238E27FC236}">
                <a16:creationId xmlns:a16="http://schemas.microsoft.com/office/drawing/2014/main" id="{DEA0F268-4BBD-B045-411E-635A4791F454}"/>
              </a:ext>
            </a:extLst>
          </p:cNvPr>
          <p:cNvSpPr txBox="1"/>
          <p:nvPr/>
        </p:nvSpPr>
        <p:spPr>
          <a:xfrm>
            <a:off x="2608080" y="362344"/>
            <a:ext cx="6783204" cy="830997"/>
          </a:xfrm>
          <a:prstGeom prst="rect">
            <a:avLst/>
          </a:prstGeom>
          <a:noFill/>
        </p:spPr>
        <p:txBody>
          <a:bodyPr wrap="none" rtlCol="0">
            <a:spAutoFit/>
          </a:bodyPr>
          <a:lstStyle/>
          <a:p>
            <a:r>
              <a:rPr lang="en-US" sz="4800" b="1" dirty="0">
                <a:solidFill>
                  <a:schemeClr val="bg1"/>
                </a:solidFill>
              </a:rPr>
              <a:t>What’s YOUR Preference?</a:t>
            </a:r>
          </a:p>
        </p:txBody>
      </p:sp>
    </p:spTree>
    <p:extLst>
      <p:ext uri="{BB962C8B-B14F-4D97-AF65-F5344CB8AC3E}">
        <p14:creationId xmlns:p14="http://schemas.microsoft.com/office/powerpoint/2010/main" val="1951513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F4F2980-4337-4ED0-B022-3D52E05C1A8D}"/>
              </a:ext>
            </a:extLst>
          </p:cNvPr>
          <p:cNvSpPr txBox="1">
            <a:spLocks noChangeArrowheads="1"/>
          </p:cNvSpPr>
          <p:nvPr/>
        </p:nvSpPr>
        <p:spPr>
          <a:xfrm>
            <a:off x="1546849" y="2159246"/>
            <a:ext cx="9683645" cy="405329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18453B"/>
              </a:buClr>
              <a:buFont typeface="Arial"/>
              <a:buChar char="•"/>
              <a:defRPr sz="2800" b="0" i="0" kern="1200">
                <a:solidFill>
                  <a:srgbClr val="595959"/>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lumMod val="75000"/>
                  <a:lumOff val="25000"/>
                </a:schemeClr>
              </a:buClr>
              <a:buSzPct val="85000"/>
              <a:buFont typeface="Arial"/>
              <a:buChar char="•"/>
              <a:defRPr sz="2400" b="0" i="0" kern="1200">
                <a:solidFill>
                  <a:srgbClr val="595959"/>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lumMod val="75000"/>
                  <a:lumOff val="25000"/>
                </a:schemeClr>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When a bias appears, make it conscious</a:t>
            </a: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endParaRPr kumimoji="0" lang="en-US" alt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Take time to build relationships with your program participants to build trust and connection</a:t>
            </a: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endParaRPr kumimoji="0" lang="en-US" alt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Create structures and slow down processes. Invite diverse individuals to participate in planning or design and be reflective and purposeful in making your decisions</a:t>
            </a: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endParaRPr kumimoji="0" lang="en-US" alt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457200" marR="0" lvl="0" indent="-457200" algn="l" defTabSz="685800" rtl="0" eaLnBrk="1" fontAlgn="auto" latinLnBrk="0" hangingPunct="1">
              <a:lnSpc>
                <a:spcPct val="85000"/>
              </a:lnSpc>
              <a:spcBef>
                <a:spcPts val="750"/>
              </a:spcBef>
              <a:spcAft>
                <a:spcPts val="0"/>
              </a:spcAft>
              <a:buClr>
                <a:schemeClr val="accent1">
                  <a:lumMod val="75000"/>
                </a:schemeClr>
              </a:buClr>
              <a:buSzTx/>
              <a:buFont typeface="Wingdings" panose="05000000000000000000"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Develop and sustain connections with diverse community members and networks.  Work toward partnerships of accountability. </a:t>
            </a:r>
          </a:p>
        </p:txBody>
      </p:sp>
      <p:pic>
        <p:nvPicPr>
          <p:cNvPr id="4" name="Picture 3" descr="A picture containing dark, sitting, computer, man&#10;&#10;Description automatically generated">
            <a:extLst>
              <a:ext uri="{FF2B5EF4-FFF2-40B4-BE49-F238E27FC236}">
                <a16:creationId xmlns:a16="http://schemas.microsoft.com/office/drawing/2014/main" id="{0E0E3E3E-0800-A8FD-8440-4FC97210A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11" name="TextBox 10">
            <a:extLst>
              <a:ext uri="{FF2B5EF4-FFF2-40B4-BE49-F238E27FC236}">
                <a16:creationId xmlns:a16="http://schemas.microsoft.com/office/drawing/2014/main" id="{106634B7-D275-4575-A461-172F9FB94F3E}"/>
              </a:ext>
            </a:extLst>
          </p:cNvPr>
          <p:cNvSpPr txBox="1"/>
          <p:nvPr/>
        </p:nvSpPr>
        <p:spPr>
          <a:xfrm>
            <a:off x="1872302" y="395842"/>
            <a:ext cx="84473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bg1"/>
                </a:solidFill>
                <a:effectLst/>
                <a:uLnTx/>
                <a:uFillTx/>
                <a:latin typeface="Gill Sans MT" panose="020B0502020104020203"/>
                <a:ea typeface="+mn-ea"/>
                <a:cs typeface="+mn-cs"/>
              </a:rPr>
              <a:t>                                                                                                          </a:t>
            </a:r>
          </a:p>
        </p:txBody>
      </p:sp>
      <p:sp>
        <p:nvSpPr>
          <p:cNvPr id="2" name="TextBox 1">
            <a:extLst>
              <a:ext uri="{FF2B5EF4-FFF2-40B4-BE49-F238E27FC236}">
                <a16:creationId xmlns:a16="http://schemas.microsoft.com/office/drawing/2014/main" id="{50D1CB2E-EFB0-37D1-3D87-5FB813879926}"/>
              </a:ext>
            </a:extLst>
          </p:cNvPr>
          <p:cNvSpPr txBox="1"/>
          <p:nvPr/>
        </p:nvSpPr>
        <p:spPr>
          <a:xfrm>
            <a:off x="1645293" y="365064"/>
            <a:ext cx="8901411" cy="830997"/>
          </a:xfrm>
          <a:prstGeom prst="rect">
            <a:avLst/>
          </a:prstGeom>
          <a:noFill/>
        </p:spPr>
        <p:txBody>
          <a:bodyPr wrap="none" rtlCol="0">
            <a:spAutoFit/>
          </a:bodyPr>
          <a:lstStyle/>
          <a:p>
            <a:r>
              <a:rPr lang="en-US" sz="4800" b="1" dirty="0">
                <a:solidFill>
                  <a:schemeClr val="bg1"/>
                </a:solidFill>
              </a:rPr>
              <a:t>What Do I Do When Bias Appears?</a:t>
            </a:r>
          </a:p>
        </p:txBody>
      </p:sp>
    </p:spTree>
    <p:extLst>
      <p:ext uri="{BB962C8B-B14F-4D97-AF65-F5344CB8AC3E}">
        <p14:creationId xmlns:p14="http://schemas.microsoft.com/office/powerpoint/2010/main" val="36230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CC6600"/>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rgbClr val="CC6600"/>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rgbClr val="CC6600"/>
                                      </p:to>
                                    </p:animClr>
                                  </p:sub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 calcmode="lin" valueType="num">
                                      <p:cBhvr>
                                        <p:cTn id="28"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rgbClr val="CC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EDE59813-385D-726E-D8FD-6EEFC7F05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5244C052-4C0F-4F62-0E91-04CFF30269FB}"/>
              </a:ext>
            </a:extLst>
          </p:cNvPr>
          <p:cNvSpPr>
            <a:spLocks noGrp="1"/>
          </p:cNvSpPr>
          <p:nvPr>
            <p:ph type="title"/>
          </p:nvPr>
        </p:nvSpPr>
        <p:spPr>
          <a:xfrm>
            <a:off x="1066800" y="2398516"/>
            <a:ext cx="10058400" cy="2060967"/>
          </a:xfrm>
        </p:spPr>
        <p:txBody>
          <a:bodyPr>
            <a:normAutofit/>
          </a:bodyPr>
          <a:lstStyle/>
          <a:p>
            <a:pPr algn="ctr"/>
            <a:r>
              <a:rPr lang="en-US" sz="5400" dirty="0">
                <a:solidFill>
                  <a:schemeClr val="accent2">
                    <a:lumMod val="75000"/>
                  </a:schemeClr>
                </a:solidFill>
                <a:latin typeface="Congenial Black" panose="02000503040000020004" pitchFamily="2" charset="0"/>
              </a:rPr>
              <a:t>Personal Styles in</a:t>
            </a:r>
            <a:br>
              <a:rPr lang="en-US" sz="5400" dirty="0">
                <a:solidFill>
                  <a:schemeClr val="accent2">
                    <a:lumMod val="75000"/>
                  </a:schemeClr>
                </a:solidFill>
                <a:latin typeface="Congenial Black" panose="02000503040000020004" pitchFamily="2" charset="0"/>
              </a:rPr>
            </a:br>
            <a:r>
              <a:rPr lang="en-US" sz="5400" dirty="0">
                <a:solidFill>
                  <a:schemeClr val="accent2">
                    <a:lumMod val="75000"/>
                  </a:schemeClr>
                </a:solidFill>
                <a:latin typeface="Congenial Black" panose="02000503040000020004" pitchFamily="2" charset="0"/>
              </a:rPr>
              <a:t>Conflict Situations</a:t>
            </a:r>
          </a:p>
        </p:txBody>
      </p:sp>
    </p:spTree>
    <p:extLst>
      <p:ext uri="{BB962C8B-B14F-4D97-AF65-F5344CB8AC3E}">
        <p14:creationId xmlns:p14="http://schemas.microsoft.com/office/powerpoint/2010/main" val="2663103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EDE59813-385D-726E-D8FD-6EEFC7F05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5244C052-4C0F-4F62-0E91-04CFF30269FB}"/>
              </a:ext>
            </a:extLst>
          </p:cNvPr>
          <p:cNvSpPr>
            <a:spLocks noGrp="1"/>
          </p:cNvSpPr>
          <p:nvPr>
            <p:ph type="title"/>
          </p:nvPr>
        </p:nvSpPr>
        <p:spPr>
          <a:xfrm>
            <a:off x="1310222" y="2880986"/>
            <a:ext cx="10058400" cy="1114816"/>
          </a:xfrm>
        </p:spPr>
        <p:txBody>
          <a:bodyPr>
            <a:normAutofit/>
          </a:bodyPr>
          <a:lstStyle/>
          <a:p>
            <a:pPr algn="ctr"/>
            <a:r>
              <a:rPr lang="en-US" sz="5400" dirty="0">
                <a:solidFill>
                  <a:schemeClr val="accent2">
                    <a:lumMod val="75000"/>
                  </a:schemeClr>
                </a:solidFill>
                <a:latin typeface="Congenial Black" panose="02000503040000020004" pitchFamily="2" charset="0"/>
              </a:rPr>
              <a:t>Exploring Identities</a:t>
            </a:r>
          </a:p>
        </p:txBody>
      </p:sp>
    </p:spTree>
    <p:extLst>
      <p:ext uri="{BB962C8B-B14F-4D97-AF65-F5344CB8AC3E}">
        <p14:creationId xmlns:p14="http://schemas.microsoft.com/office/powerpoint/2010/main" val="1996867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Graphic 1">
            <a:extLst>
              <a:ext uri="{FF2B5EF4-FFF2-40B4-BE49-F238E27FC236}">
                <a16:creationId xmlns:a16="http://schemas.microsoft.com/office/drawing/2014/main" id="{11B5BA86-01E2-7D81-68B2-F6B5E2839BFA}"/>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9749"/>
          <a:stretch/>
        </p:blipFill>
        <p:spPr bwMode="auto">
          <a:xfrm>
            <a:off x="1936633" y="1679608"/>
            <a:ext cx="8318734" cy="49779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picture containing dark, sitting, computer, man&#10;&#10;Description automatically generated">
            <a:extLst>
              <a:ext uri="{FF2B5EF4-FFF2-40B4-BE49-F238E27FC236}">
                <a16:creationId xmlns:a16="http://schemas.microsoft.com/office/drawing/2014/main" id="{46147010-F6E0-0D93-141B-4B0E4D081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extBox 1">
            <a:extLst>
              <a:ext uri="{FF2B5EF4-FFF2-40B4-BE49-F238E27FC236}">
                <a16:creationId xmlns:a16="http://schemas.microsoft.com/office/drawing/2014/main" id="{AF1D50FB-5F79-76ED-ED38-160BBBB9B007}"/>
              </a:ext>
            </a:extLst>
          </p:cNvPr>
          <p:cNvSpPr txBox="1"/>
          <p:nvPr/>
        </p:nvSpPr>
        <p:spPr>
          <a:xfrm>
            <a:off x="1511269" y="365064"/>
            <a:ext cx="9169461" cy="830997"/>
          </a:xfrm>
          <a:prstGeom prst="rect">
            <a:avLst/>
          </a:prstGeom>
          <a:noFill/>
        </p:spPr>
        <p:txBody>
          <a:bodyPr wrap="square" rtlCol="0">
            <a:spAutoFit/>
          </a:bodyPr>
          <a:lstStyle/>
          <a:p>
            <a:pPr algn="ctr"/>
            <a:r>
              <a:rPr lang="en-US" sz="4800" b="1" dirty="0">
                <a:solidFill>
                  <a:schemeClr val="bg1"/>
                </a:solidFill>
              </a:rPr>
              <a:t>What’s YOUR Style?</a:t>
            </a:r>
          </a:p>
        </p:txBody>
      </p:sp>
    </p:spTree>
    <p:extLst>
      <p:ext uri="{BB962C8B-B14F-4D97-AF65-F5344CB8AC3E}">
        <p14:creationId xmlns:p14="http://schemas.microsoft.com/office/powerpoint/2010/main" val="407462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7" name="Shape 57"/>
          <p:cNvSpPr txBox="1">
            <a:spLocks noGrp="1"/>
          </p:cNvSpPr>
          <p:nvPr>
            <p:ph type="body" idx="1"/>
          </p:nvPr>
        </p:nvSpPr>
        <p:spPr>
          <a:xfrm>
            <a:off x="891635" y="2235673"/>
            <a:ext cx="5096333" cy="3952185"/>
          </a:xfrm>
          <a:prstGeom prst="rect">
            <a:avLst/>
          </a:prstGeom>
          <a:noFill/>
          <a:ln>
            <a:noFill/>
          </a:ln>
        </p:spPr>
        <p:txBody>
          <a:bodyPr spcFirstLastPara="1" vert="horz" wrap="square" lIns="68569" tIns="34275" rIns="68569" bIns="34275" rtlCol="0" anchor="t" anchorCtr="0">
            <a:noAutofit/>
          </a:bodyPr>
          <a:lstStyle/>
          <a:p>
            <a:pPr algn="ctr">
              <a:lnSpc>
                <a:spcPct val="80000"/>
              </a:lnSpc>
              <a:buFont typeface="Wingdings 3" panose="05040102010807070707" pitchFamily="18" charset="2"/>
              <a:buNone/>
            </a:pPr>
            <a:r>
              <a:rPr lang="en-US" altLang="en-US" sz="3600" b="1" dirty="0">
                <a:solidFill>
                  <a:schemeClr val="accent2">
                    <a:lumMod val="75000"/>
                  </a:schemeClr>
                </a:solidFill>
                <a:effectLst>
                  <a:outerShdw blurRad="38100" dist="38100" dir="2700000" algn="tl">
                    <a:srgbClr val="000000">
                      <a:alpha val="43137"/>
                    </a:srgbClr>
                  </a:outerShdw>
                </a:effectLst>
              </a:rPr>
              <a:t>Conventional Process</a:t>
            </a:r>
          </a:p>
          <a:p>
            <a:pPr algn="ctr">
              <a:lnSpc>
                <a:spcPct val="80000"/>
              </a:lnSpc>
              <a:buFont typeface="Wingdings 3" panose="05040102010807070707" pitchFamily="18" charset="2"/>
              <a:buNone/>
            </a:pPr>
            <a:r>
              <a:rPr lang="en-US" altLang="en-US" sz="2800" b="1" dirty="0">
                <a:solidFill>
                  <a:schemeClr val="accent2">
                    <a:lumMod val="75000"/>
                  </a:schemeClr>
                </a:solidFill>
                <a:effectLst>
                  <a:outerShdw blurRad="38100" dist="38100" dir="2700000" algn="tl">
                    <a:srgbClr val="000000">
                      <a:alpha val="43137"/>
                    </a:srgbClr>
                  </a:outerShdw>
                </a:effectLst>
              </a:rPr>
              <a:t>(Debate)</a:t>
            </a:r>
          </a:p>
          <a:p>
            <a:pPr>
              <a:lnSpc>
                <a:spcPct val="80000"/>
              </a:lnSpc>
              <a:buFont typeface="Wingdings 3" panose="05040102010807070707" pitchFamily="18" charset="2"/>
              <a:buNone/>
            </a:pPr>
            <a:endParaRPr lang="en-US" altLang="en-US" sz="1800" dirty="0"/>
          </a:p>
          <a:p>
            <a:pPr>
              <a:lnSpc>
                <a:spcPct val="80000"/>
              </a:lnSpc>
            </a:pPr>
            <a:r>
              <a:rPr lang="en-US" altLang="en-US" sz="2400" dirty="0"/>
              <a:t>One right answer</a:t>
            </a:r>
          </a:p>
          <a:p>
            <a:pPr>
              <a:lnSpc>
                <a:spcPct val="80000"/>
              </a:lnSpc>
            </a:pPr>
            <a:r>
              <a:rPr lang="en-US" altLang="en-US" sz="2400" dirty="0"/>
              <a:t>Goal is to be right, win or persuade</a:t>
            </a:r>
          </a:p>
          <a:p>
            <a:pPr>
              <a:lnSpc>
                <a:spcPct val="80000"/>
              </a:lnSpc>
            </a:pPr>
            <a:r>
              <a:rPr lang="en-US" altLang="en-US" sz="2400" dirty="0"/>
              <a:t>Evaluating and critical</a:t>
            </a:r>
          </a:p>
          <a:p>
            <a:pPr>
              <a:lnSpc>
                <a:spcPct val="80000"/>
              </a:lnSpc>
            </a:pPr>
            <a:r>
              <a:rPr lang="en-US" altLang="en-US" sz="2400" dirty="0"/>
              <a:t>What’s wrong with this picture?</a:t>
            </a:r>
          </a:p>
          <a:p>
            <a:pPr>
              <a:lnSpc>
                <a:spcPct val="80000"/>
              </a:lnSpc>
            </a:pPr>
            <a:r>
              <a:rPr lang="en-US" altLang="en-US" sz="2400" dirty="0"/>
              <a:t>Listen judgmentally, for errors and flaws</a:t>
            </a:r>
          </a:p>
          <a:p>
            <a:pPr>
              <a:lnSpc>
                <a:spcPct val="80000"/>
              </a:lnSpc>
            </a:pPr>
            <a:r>
              <a:rPr lang="en-US" altLang="en-US" sz="2400" dirty="0"/>
              <a:t>Plan your rebuttal</a:t>
            </a:r>
          </a:p>
          <a:p>
            <a:pPr marL="128585" indent="-28574">
              <a:spcBef>
                <a:spcPts val="0"/>
              </a:spcBef>
              <a:buNone/>
            </a:pPr>
            <a:endParaRPr dirty="0"/>
          </a:p>
        </p:txBody>
      </p:sp>
      <p:sp>
        <p:nvSpPr>
          <p:cNvPr id="2" name="Rectangle 1"/>
          <p:cNvSpPr/>
          <p:nvPr/>
        </p:nvSpPr>
        <p:spPr>
          <a:xfrm>
            <a:off x="6573116" y="2278427"/>
            <a:ext cx="4685675" cy="3742563"/>
          </a:xfrm>
          <a:prstGeom prst="rect">
            <a:avLst/>
          </a:prstGeom>
        </p:spPr>
        <p:txBody>
          <a:bodyPr wrap="square">
            <a:spAutoFit/>
          </a:bodyPr>
          <a:lstStyle/>
          <a:p>
            <a:pPr algn="ctr">
              <a:lnSpc>
                <a:spcPct val="80000"/>
              </a:lnSpc>
              <a:buFont typeface="Wingdings 3" panose="05040102010807070707" pitchFamily="18" charset="2"/>
              <a:buNone/>
            </a:pPr>
            <a:r>
              <a:rPr lang="en-US" altLang="en-US"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Understanding Process</a:t>
            </a:r>
          </a:p>
          <a:p>
            <a:pPr algn="ctr">
              <a:lnSpc>
                <a:spcPct val="80000"/>
              </a:lnSpc>
            </a:pPr>
            <a:r>
              <a:rPr lang="en-US" altLang="en-US" sz="2800" b="1" dirty="0">
                <a:solidFill>
                  <a:schemeClr val="accent2">
                    <a:lumMod val="75000"/>
                  </a:schemeClr>
                </a:solidFill>
                <a:effectLst>
                  <a:outerShdw blurRad="38100" dist="38100" dir="2700000" algn="tl">
                    <a:srgbClr val="000000">
                      <a:alpha val="43137"/>
                    </a:srgbClr>
                  </a:outerShdw>
                </a:effectLst>
              </a:rPr>
              <a:t>(Dialogue)</a:t>
            </a:r>
          </a:p>
          <a:p>
            <a:endParaRPr lang="en-US" alt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Multiple and valid perspectives</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Goal is to understand</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Curious and open</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What can I learn?</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Listen for their story</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Listen more than you talk</a:t>
            </a:r>
          </a:p>
          <a:p>
            <a:pPr marL="257168" indent="-257168">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Reflect instead of react</a:t>
            </a:r>
          </a:p>
        </p:txBody>
      </p:sp>
      <p:sp>
        <p:nvSpPr>
          <p:cNvPr id="3" name="TextBox 2"/>
          <p:cNvSpPr txBox="1"/>
          <p:nvPr/>
        </p:nvSpPr>
        <p:spPr>
          <a:xfrm>
            <a:off x="9623963" y="6373397"/>
            <a:ext cx="1676400" cy="369332"/>
          </a:xfrm>
          <a:prstGeom prst="rect">
            <a:avLst/>
          </a:prstGeom>
          <a:noFill/>
        </p:spPr>
        <p:txBody>
          <a:bodyPr wrap="square" rtlCol="0">
            <a:spAutoFit/>
          </a:bodyPr>
          <a:lstStyle/>
          <a:p>
            <a:r>
              <a:rPr lang="en-US" b="1" dirty="0">
                <a:solidFill>
                  <a:schemeClr val="tx1">
                    <a:lumMod val="50000"/>
                    <a:lumOff val="50000"/>
                  </a:schemeClr>
                </a:solidFill>
                <a:effectLst>
                  <a:outerShdw blurRad="38100" dist="38100" dir="2700000" algn="tl">
                    <a:srgbClr val="000000">
                      <a:alpha val="43137"/>
                    </a:srgbClr>
                  </a:outerShdw>
                </a:effectLst>
              </a:rPr>
              <a:t>Flick, 1998</a:t>
            </a:r>
          </a:p>
        </p:txBody>
      </p:sp>
      <p:pic>
        <p:nvPicPr>
          <p:cNvPr id="19" name="Graphic 18" descr="Lecturer">
            <a:extLst>
              <a:ext uri="{FF2B5EF4-FFF2-40B4-BE49-F238E27FC236}">
                <a16:creationId xmlns:a16="http://schemas.microsoft.com/office/drawing/2014/main" id="{79F92F7C-FDCA-4DF3-BF31-AEB63CAA70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473" y="2443016"/>
            <a:ext cx="985984" cy="985984"/>
          </a:xfrm>
          <a:prstGeom prst="rect">
            <a:avLst/>
          </a:prstGeom>
        </p:spPr>
      </p:pic>
      <p:pic>
        <p:nvPicPr>
          <p:cNvPr id="21" name="Graphic 20" descr="Customer review">
            <a:extLst>
              <a:ext uri="{FF2B5EF4-FFF2-40B4-BE49-F238E27FC236}">
                <a16:creationId xmlns:a16="http://schemas.microsoft.com/office/drawing/2014/main" id="{1B1EF948-342A-4FFB-9657-24F8B93F81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63476" y="4149709"/>
            <a:ext cx="1274061" cy="1274061"/>
          </a:xfrm>
          <a:prstGeom prst="rect">
            <a:avLst/>
          </a:prstGeom>
        </p:spPr>
      </p:pic>
      <p:pic>
        <p:nvPicPr>
          <p:cNvPr id="24" name="Graphic 23" descr="Lecturer">
            <a:extLst>
              <a:ext uri="{FF2B5EF4-FFF2-40B4-BE49-F238E27FC236}">
                <a16:creationId xmlns:a16="http://schemas.microsoft.com/office/drawing/2014/main" id="{249C6E71-8F83-4479-880B-5425B2964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897" y="2443016"/>
            <a:ext cx="985984" cy="985984"/>
          </a:xfrm>
          <a:prstGeom prst="rect">
            <a:avLst/>
          </a:prstGeom>
        </p:spPr>
      </p:pic>
      <p:pic>
        <p:nvPicPr>
          <p:cNvPr id="9" name="Picture 8" descr="A picture containing dark, sitting, computer, man&#10;&#10;Description automatically generated">
            <a:extLst>
              <a:ext uri="{FF2B5EF4-FFF2-40B4-BE49-F238E27FC236}">
                <a16:creationId xmlns:a16="http://schemas.microsoft.com/office/drawing/2014/main" id="{0FE75BF5-108D-8A65-141C-A4A72AF68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56" name="Shape 56"/>
          <p:cNvSpPr txBox="1">
            <a:spLocks noGrp="1"/>
          </p:cNvSpPr>
          <p:nvPr>
            <p:ph type="title"/>
          </p:nvPr>
        </p:nvSpPr>
        <p:spPr>
          <a:xfrm>
            <a:off x="1912307" y="283477"/>
            <a:ext cx="8367386" cy="994172"/>
          </a:xfrm>
          <a:prstGeom prst="rect">
            <a:avLst/>
          </a:prstGeom>
          <a:noFill/>
          <a:ln>
            <a:noFill/>
          </a:ln>
        </p:spPr>
        <p:txBody>
          <a:bodyPr spcFirstLastPara="1" vert="horz" wrap="square" lIns="68569" tIns="34275" rIns="68569" bIns="34275" rtlCol="0" anchor="ctr" anchorCtr="0">
            <a:noAutofit/>
          </a:bodyPr>
          <a:lstStyle/>
          <a:p>
            <a:pPr algn="l">
              <a:lnSpc>
                <a:spcPct val="85000"/>
              </a:lnSpc>
              <a:spcBef>
                <a:spcPct val="0"/>
              </a:spcBef>
            </a:pPr>
            <a:r>
              <a:rPr lang="en-US" sz="4800" b="1" dirty="0">
                <a:solidFill>
                  <a:schemeClr val="bg1"/>
                </a:solidFill>
                <a:effectLst>
                  <a:outerShdw blurRad="38100" dist="38100" dir="2700000" algn="tl">
                    <a:srgbClr val="000000">
                      <a:alpha val="43137"/>
                    </a:srgbClr>
                  </a:outerShdw>
                </a:effectLst>
                <a:latin typeface="+mn-lt"/>
                <a:ea typeface="+mj-ea"/>
                <a:cs typeface="+mj-cs"/>
              </a:rPr>
              <a:t>Moving from Debate to Dialogue</a:t>
            </a:r>
            <a:endParaRPr sz="4800" b="1" dirty="0">
              <a:solidFill>
                <a:schemeClr val="bg1"/>
              </a:solidFill>
              <a:effectLst>
                <a:outerShdw blurRad="38100" dist="38100" dir="2700000" algn="tl">
                  <a:srgbClr val="000000">
                    <a:alpha val="43137"/>
                  </a:srgbClr>
                </a:outerShdw>
              </a:effectLst>
              <a:latin typeface="+mn-lt"/>
              <a:ea typeface="+mj-ea"/>
              <a:cs typeface="+mj-cs"/>
            </a:endParaRPr>
          </a:p>
        </p:txBody>
      </p:sp>
    </p:spTree>
    <p:extLst>
      <p:ext uri="{BB962C8B-B14F-4D97-AF65-F5344CB8AC3E}">
        <p14:creationId xmlns:p14="http://schemas.microsoft.com/office/powerpoint/2010/main" val="9132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dark, sitting, computer, man&#10;&#10;Description automatically generated">
            <a:extLst>
              <a:ext uri="{FF2B5EF4-FFF2-40B4-BE49-F238E27FC236}">
                <a16:creationId xmlns:a16="http://schemas.microsoft.com/office/drawing/2014/main" id="{C267B585-452D-5742-A58B-E94DED9A6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7" name="TextBox 6">
            <a:extLst>
              <a:ext uri="{FF2B5EF4-FFF2-40B4-BE49-F238E27FC236}">
                <a16:creationId xmlns:a16="http://schemas.microsoft.com/office/drawing/2014/main" id="{18FB7A94-D198-C94E-88B0-9A9600CAF366}"/>
              </a:ext>
            </a:extLst>
          </p:cNvPr>
          <p:cNvSpPr txBox="1"/>
          <p:nvPr/>
        </p:nvSpPr>
        <p:spPr>
          <a:xfrm>
            <a:off x="263275" y="118843"/>
            <a:ext cx="11665452" cy="1446550"/>
          </a:xfrm>
          <a:prstGeom prst="rect">
            <a:avLst/>
          </a:prstGeom>
          <a:noFill/>
        </p:spPr>
        <p:txBody>
          <a:bodyPr wrap="square" rtlCol="0">
            <a:spAutoFit/>
          </a:bodyPr>
          <a:lstStyle/>
          <a:p>
            <a:pPr algn="ctr"/>
            <a:r>
              <a:rPr lang="en-US" sz="4400" b="1" dirty="0">
                <a:solidFill>
                  <a:schemeClr val="bg1"/>
                </a:solidFill>
              </a:rPr>
              <a:t>Simple Steps to have a</a:t>
            </a:r>
          </a:p>
          <a:p>
            <a:pPr algn="ctr"/>
            <a:r>
              <a:rPr lang="en-US" sz="4400" b="1" dirty="0">
                <a:solidFill>
                  <a:schemeClr val="bg1"/>
                </a:solidFill>
              </a:rPr>
              <a:t>Self-Conversation about Conflict</a:t>
            </a:r>
            <a:endParaRPr lang="en-US" sz="4400" dirty="0">
              <a:solidFill>
                <a:schemeClr val="bg1"/>
              </a:solidFill>
            </a:endParaRPr>
          </a:p>
        </p:txBody>
      </p:sp>
      <p:sp>
        <p:nvSpPr>
          <p:cNvPr id="9" name="Rectangle 8">
            <a:extLst>
              <a:ext uri="{FF2B5EF4-FFF2-40B4-BE49-F238E27FC236}">
                <a16:creationId xmlns:a16="http://schemas.microsoft.com/office/drawing/2014/main" id="{13372A5A-E669-0F46-81E2-406E9BB9AF27}"/>
              </a:ext>
            </a:extLst>
          </p:cNvPr>
          <p:cNvSpPr/>
          <p:nvPr/>
        </p:nvSpPr>
        <p:spPr>
          <a:xfrm>
            <a:off x="918938" y="1786736"/>
            <a:ext cx="10354124" cy="2400657"/>
          </a:xfrm>
          <a:prstGeom prst="rect">
            <a:avLst/>
          </a:prstGeom>
        </p:spPr>
        <p:txBody>
          <a:bodyPr wrap="square">
            <a:spAutoFit/>
          </a:bodyPr>
          <a:lstStyle/>
          <a:p>
            <a:pPr marL="457200" indent="-457200">
              <a:spcAft>
                <a:spcPts val="1200"/>
              </a:spcAft>
              <a:buAutoNum type="arabicPeriod"/>
            </a:pPr>
            <a:r>
              <a:rPr lang="en-US" sz="2400" dirty="0"/>
              <a:t>Understand </a:t>
            </a:r>
            <a:r>
              <a:rPr lang="en-US" sz="2400" i="1" dirty="0"/>
              <a:t>personal </a:t>
            </a:r>
            <a:r>
              <a:rPr lang="en-US" sz="2400" dirty="0"/>
              <a:t>thoughts and feelings about identity, yours and others.</a:t>
            </a:r>
            <a:br>
              <a:rPr lang="en-US" sz="2400" dirty="0"/>
            </a:br>
            <a:r>
              <a:rPr lang="en-US" sz="2400" dirty="0"/>
              <a:t> (Why do I think and act the way I do?)</a:t>
            </a:r>
          </a:p>
          <a:p>
            <a:pPr marL="457200" indent="-457200">
              <a:spcAft>
                <a:spcPts val="1200"/>
              </a:spcAft>
              <a:buAutoNum type="arabicPeriod"/>
            </a:pPr>
            <a:r>
              <a:rPr lang="en-US" sz="2400" dirty="0"/>
              <a:t>Respect people’s voice and lived experiences while understanding your own.</a:t>
            </a:r>
          </a:p>
          <a:p>
            <a:pPr marL="457200" indent="-457200">
              <a:spcAft>
                <a:spcPts val="1200"/>
              </a:spcAft>
              <a:buAutoNum type="arabicPeriod"/>
            </a:pPr>
            <a:r>
              <a:rPr lang="en-US" sz="2400" dirty="0"/>
              <a:t>Be </a:t>
            </a:r>
            <a:r>
              <a:rPr lang="en-US" sz="2400" i="1" dirty="0"/>
              <a:t>open, listen, and hear</a:t>
            </a:r>
            <a:r>
              <a:rPr lang="en-US" sz="2400" dirty="0"/>
              <a:t>  (to increase your own awareness).</a:t>
            </a:r>
          </a:p>
          <a:p>
            <a:pPr marL="457200" indent="-457200">
              <a:buFont typeface="Arial"/>
              <a:buAutoNum type="arabicPeriod"/>
            </a:pPr>
            <a:r>
              <a:rPr lang="en-US" sz="2400" dirty="0"/>
              <a:t>Increase your knowledge about your personal style for dealing conflict. </a:t>
            </a:r>
          </a:p>
        </p:txBody>
      </p:sp>
      <p:pic>
        <p:nvPicPr>
          <p:cNvPr id="11" name="Picture 2" descr="Top Challenges Small Businesses Face in 2017 | Atlantic ...">
            <a:extLst>
              <a:ext uri="{FF2B5EF4-FFF2-40B4-BE49-F238E27FC236}">
                <a16:creationId xmlns:a16="http://schemas.microsoft.com/office/drawing/2014/main" id="{5BBD6D00-ED75-4639-A1C5-E32EBE249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721" y="4417271"/>
            <a:ext cx="4506358" cy="195255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6577016-6230-4B6D-8AC1-DB8DABBF4628}"/>
              </a:ext>
            </a:extLst>
          </p:cNvPr>
          <p:cNvSpPr/>
          <p:nvPr/>
        </p:nvSpPr>
        <p:spPr>
          <a:xfrm>
            <a:off x="263275" y="4417271"/>
            <a:ext cx="7133434" cy="19525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366"/>
                </a:solidFill>
                <a:effectLst>
                  <a:outerShdw blurRad="38100" dist="38100" dir="2700000" algn="tl">
                    <a:srgbClr val="000000">
                      <a:alpha val="43137"/>
                    </a:srgbClr>
                  </a:outerShdw>
                </a:effectLst>
              </a:rPr>
              <a:t>“Not everything that is faced can be changed, </a:t>
            </a:r>
          </a:p>
          <a:p>
            <a:pPr algn="ctr"/>
            <a:r>
              <a:rPr lang="en-US" sz="2000" b="1" dirty="0">
                <a:solidFill>
                  <a:srgbClr val="003366"/>
                </a:solidFill>
                <a:effectLst>
                  <a:outerShdw blurRad="38100" dist="38100" dir="2700000" algn="tl">
                    <a:srgbClr val="000000">
                      <a:alpha val="43137"/>
                    </a:srgbClr>
                  </a:outerShdw>
                </a:effectLst>
              </a:rPr>
              <a:t>but nothing can be changed until it is face. “</a:t>
            </a:r>
          </a:p>
          <a:p>
            <a:pPr algn="ctr"/>
            <a:endParaRPr lang="en-US" sz="2000" dirty="0">
              <a:solidFill>
                <a:srgbClr val="003366"/>
              </a:solidFill>
            </a:endParaRPr>
          </a:p>
          <a:p>
            <a:pPr algn="ctr"/>
            <a:r>
              <a:rPr lang="en-US" sz="2000" dirty="0">
                <a:solidFill>
                  <a:srgbClr val="003366"/>
                </a:solidFill>
              </a:rPr>
              <a:t>-</a:t>
            </a:r>
            <a:r>
              <a:rPr lang="en-US" sz="2000" i="1" dirty="0">
                <a:solidFill>
                  <a:srgbClr val="003366"/>
                </a:solidFill>
                <a:effectLst>
                  <a:outerShdw blurRad="38100" dist="38100" dir="2700000" algn="tl">
                    <a:srgbClr val="000000">
                      <a:alpha val="43137"/>
                    </a:srgbClr>
                  </a:outerShdw>
                </a:effectLst>
              </a:rPr>
              <a:t>James Baldwin</a:t>
            </a:r>
          </a:p>
        </p:txBody>
      </p:sp>
    </p:spTree>
    <p:extLst>
      <p:ext uri="{BB962C8B-B14F-4D97-AF65-F5344CB8AC3E}">
        <p14:creationId xmlns:p14="http://schemas.microsoft.com/office/powerpoint/2010/main" val="302108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EDE59813-385D-726E-D8FD-6EEFC7F05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5244C052-4C0F-4F62-0E91-04CFF30269FB}"/>
              </a:ext>
            </a:extLst>
          </p:cNvPr>
          <p:cNvSpPr>
            <a:spLocks noGrp="1"/>
          </p:cNvSpPr>
          <p:nvPr>
            <p:ph type="title"/>
          </p:nvPr>
        </p:nvSpPr>
        <p:spPr>
          <a:xfrm>
            <a:off x="1310222" y="1934835"/>
            <a:ext cx="10058400" cy="2060967"/>
          </a:xfrm>
        </p:spPr>
        <p:txBody>
          <a:bodyPr>
            <a:normAutofit/>
          </a:bodyPr>
          <a:lstStyle/>
          <a:p>
            <a:pPr algn="ctr"/>
            <a:r>
              <a:rPr lang="en-US" sz="5400" dirty="0">
                <a:solidFill>
                  <a:schemeClr val="accent2">
                    <a:lumMod val="75000"/>
                  </a:schemeClr>
                </a:solidFill>
                <a:latin typeface="Congenial Black" panose="02000503040000020004" pitchFamily="2" charset="0"/>
              </a:rPr>
              <a:t>Moving Forward</a:t>
            </a:r>
          </a:p>
        </p:txBody>
      </p:sp>
    </p:spTree>
    <p:extLst>
      <p:ext uri="{BB962C8B-B14F-4D97-AF65-F5344CB8AC3E}">
        <p14:creationId xmlns:p14="http://schemas.microsoft.com/office/powerpoint/2010/main" val="2059307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xtension Keys Document">
            <a:extLst>
              <a:ext uri="{FF2B5EF4-FFF2-40B4-BE49-F238E27FC236}">
                <a16:creationId xmlns:a16="http://schemas.microsoft.com/office/drawing/2014/main" id="{EDB5B279-98F7-1A8E-E039-CEEBE0F7A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20" y="100208"/>
            <a:ext cx="11786359" cy="662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594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00042FE7-0ACF-AB0D-D15E-E8CA1881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86693803-5BB9-4267-9571-22E23A8650F0}"/>
              </a:ext>
            </a:extLst>
          </p:cNvPr>
          <p:cNvSpPr>
            <a:spLocks noGrp="1"/>
          </p:cNvSpPr>
          <p:nvPr>
            <p:ph type="title"/>
          </p:nvPr>
        </p:nvSpPr>
        <p:spPr>
          <a:xfrm>
            <a:off x="1294361" y="348361"/>
            <a:ext cx="9603275" cy="864403"/>
          </a:xfrm>
        </p:spPr>
        <p:txBody>
          <a:bodyPr>
            <a:normAutofit/>
          </a:bodyPr>
          <a:lstStyle/>
          <a:p>
            <a:pPr algn="ctr"/>
            <a:r>
              <a:rPr lang="en-US" b="1" dirty="0">
                <a:solidFill>
                  <a:schemeClr val="bg1"/>
                </a:solidFill>
                <a:effectLst>
                  <a:outerShdw blurRad="38100" dist="38100" dir="2700000" algn="tl">
                    <a:srgbClr val="000000">
                      <a:alpha val="43137"/>
                    </a:srgbClr>
                  </a:outerShdw>
                </a:effectLst>
                <a:latin typeface="+mn-lt"/>
              </a:rPr>
              <a:t>Practical Strategies for Interactions</a:t>
            </a:r>
          </a:p>
        </p:txBody>
      </p:sp>
      <p:sp useBgFill="1">
        <p:nvSpPr>
          <p:cNvPr id="3" name="Content Placeholder 2">
            <a:extLst>
              <a:ext uri="{FF2B5EF4-FFF2-40B4-BE49-F238E27FC236}">
                <a16:creationId xmlns:a16="http://schemas.microsoft.com/office/drawing/2014/main" id="{B00BC554-FBA8-4870-805C-905628ED8C1B}"/>
              </a:ext>
            </a:extLst>
          </p:cNvPr>
          <p:cNvSpPr>
            <a:spLocks noGrp="1"/>
          </p:cNvSpPr>
          <p:nvPr>
            <p:ph idx="1"/>
          </p:nvPr>
        </p:nvSpPr>
        <p:spPr>
          <a:xfrm>
            <a:off x="627902" y="2147002"/>
            <a:ext cx="10936191" cy="4037749"/>
          </a:xfrm>
        </p:spPr>
        <p:txBody>
          <a:bodyPr>
            <a:noAutofit/>
          </a:bodyPr>
          <a:lstStyle/>
          <a:p>
            <a:r>
              <a:rPr lang="en-US" sz="2800" dirty="0">
                <a:solidFill>
                  <a:schemeClr val="tx1"/>
                </a:solidFill>
                <a:latin typeface="Calibri" panose="020F0502020204030204" pitchFamily="34" charset="0"/>
                <a:cs typeface="Calibri" panose="020F0502020204030204" pitchFamily="34" charset="0"/>
              </a:rPr>
              <a:t>Be conscious of triggers in yourself and others</a:t>
            </a:r>
          </a:p>
          <a:p>
            <a:r>
              <a:rPr lang="en-US" sz="2800" dirty="0">
                <a:solidFill>
                  <a:schemeClr val="tx1"/>
                </a:solidFill>
                <a:latin typeface="Calibri" panose="020F0502020204030204" pitchFamily="34" charset="0"/>
                <a:cs typeface="Calibri" panose="020F0502020204030204" pitchFamily="34" charset="0"/>
              </a:rPr>
              <a:t>Remember that you are likely to favor people who are like you.</a:t>
            </a:r>
          </a:p>
          <a:p>
            <a:r>
              <a:rPr lang="en-US" sz="2800" dirty="0">
                <a:solidFill>
                  <a:schemeClr val="tx1"/>
                </a:solidFill>
                <a:latin typeface="Calibri" panose="020F0502020204030204" pitchFamily="34" charset="0"/>
                <a:cs typeface="Calibri" panose="020F0502020204030204" pitchFamily="34" charset="0"/>
              </a:rPr>
              <a:t>Do not make assumptions about individuals</a:t>
            </a:r>
          </a:p>
          <a:p>
            <a:r>
              <a:rPr lang="en-US" sz="2800" dirty="0">
                <a:solidFill>
                  <a:schemeClr val="tx1"/>
                </a:solidFill>
                <a:latin typeface="Calibri" panose="020F0502020204030204" pitchFamily="34" charset="0"/>
                <a:cs typeface="Calibri" panose="020F0502020204030204" pitchFamily="34" charset="0"/>
              </a:rPr>
              <a:t>Be aware of your body language as well as your verbal language</a:t>
            </a:r>
          </a:p>
          <a:p>
            <a:r>
              <a:rPr lang="en-US" sz="2800" dirty="0">
                <a:solidFill>
                  <a:schemeClr val="tx1"/>
                </a:solidFill>
                <a:latin typeface="Calibri" panose="020F0502020204030204" pitchFamily="34" charset="0"/>
                <a:cs typeface="Calibri" panose="020F0502020204030204" pitchFamily="34" charset="0"/>
              </a:rPr>
              <a:t>Base decisions on facts and information and question your </a:t>
            </a:r>
            <a:r>
              <a:rPr lang="en-US" sz="2800" dirty="0">
                <a:latin typeface="Calibri" panose="020F0502020204030204" pitchFamily="34" charset="0"/>
                <a:cs typeface="Calibri" panose="020F0502020204030204" pitchFamily="34" charset="0"/>
              </a:rPr>
              <a:t>“</a:t>
            </a:r>
            <a:r>
              <a:rPr lang="en-US" sz="2800" dirty="0">
                <a:solidFill>
                  <a:srgbClr val="FFC000"/>
                </a:solidFill>
                <a:latin typeface="Calibri" panose="020F0502020204030204" pitchFamily="34" charset="0"/>
                <a:cs typeface="Calibri" panose="020F0502020204030204" pitchFamily="34" charset="0"/>
              </a:rPr>
              <a:t>gut instinct</a:t>
            </a:r>
            <a:r>
              <a:rPr lang="en-US" sz="2800" dirty="0">
                <a:latin typeface="Calibri" panose="020F0502020204030204" pitchFamily="34" charset="0"/>
                <a:cs typeface="Calibri" panose="020F0502020204030204" pitchFamily="34" charset="0"/>
              </a:rPr>
              <a:t>”.</a:t>
            </a:r>
          </a:p>
          <a:p>
            <a:r>
              <a:rPr lang="en-US" altLang="en-US" sz="2800" i="1" dirty="0">
                <a:solidFill>
                  <a:schemeClr val="tx1"/>
                </a:solidFill>
              </a:rPr>
              <a:t>To discover your unconscious and implicit biases go to </a:t>
            </a:r>
            <a:r>
              <a:rPr lang="en-US" altLang="en-US" sz="2800" i="1" dirty="0">
                <a:solidFill>
                  <a:schemeClr val="accent2">
                    <a:lumMod val="75000"/>
                  </a:schemeClr>
                </a:solidFill>
              </a:rPr>
              <a:t>Project Implicit.</a:t>
            </a:r>
            <a:br>
              <a:rPr lang="en-US" altLang="en-US" sz="2800" i="1" dirty="0">
                <a:solidFill>
                  <a:schemeClr val="accent2">
                    <a:lumMod val="75000"/>
                  </a:schemeClr>
                </a:solidFill>
              </a:rPr>
            </a:br>
            <a:endParaRPr lang="en-US" altLang="en-US" sz="2800" i="1" dirty="0">
              <a:solidFill>
                <a:schemeClr val="accent2">
                  <a:lumMod val="75000"/>
                </a:schemeClr>
              </a:solidFill>
            </a:endParaRPr>
          </a:p>
          <a:p>
            <a:pPr marL="0" indent="0" algn="ctr">
              <a:buClr>
                <a:srgbClr val="C00000"/>
              </a:buClr>
              <a:buNone/>
            </a:pPr>
            <a:r>
              <a:rPr lang="en-US" altLang="en-US" sz="2800" i="1" dirty="0">
                <a:solidFill>
                  <a:schemeClr val="accent2">
                    <a:lumMod val="75000"/>
                  </a:schemeClr>
                </a:solidFill>
              </a:rPr>
              <a:t>https://implicit.harvard.edu/implicit/</a:t>
            </a:r>
            <a:endParaRPr lang="en-US" altLang="en-US" sz="2800" i="1" dirty="0">
              <a:solidFill>
                <a:schemeClr val="accent2">
                  <a:lumMod val="75000"/>
                </a:schemeClr>
              </a:solidFill>
              <a:latin typeface="Arial" panose="020B0604020202020204" pitchFamily="34" charset="0"/>
              <a:cs typeface="Arial" panose="020B060402020202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080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dark, sitting, computer, man&#10;&#10;Description automatically generated">
            <a:extLst>
              <a:ext uri="{FF2B5EF4-FFF2-40B4-BE49-F238E27FC236}">
                <a16:creationId xmlns:a16="http://schemas.microsoft.com/office/drawing/2014/main" id="{030F0F51-B868-6BF2-88A2-FFF09E24B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B2C6A4FD-7B43-431C-9110-502411003CF3}"/>
              </a:ext>
            </a:extLst>
          </p:cNvPr>
          <p:cNvSpPr>
            <a:spLocks noGrp="1"/>
          </p:cNvSpPr>
          <p:nvPr>
            <p:ph type="title"/>
          </p:nvPr>
        </p:nvSpPr>
        <p:spPr>
          <a:xfrm>
            <a:off x="1228165" y="391019"/>
            <a:ext cx="9735670" cy="779087"/>
          </a:xfrm>
        </p:spPr>
        <p:txBody>
          <a:bodyPr>
            <a:normAutofit/>
          </a:bodyPr>
          <a:lstStyle/>
          <a:p>
            <a:pPr algn="ctr"/>
            <a:r>
              <a:rPr lang="en-US" b="1" dirty="0">
                <a:solidFill>
                  <a:schemeClr val="bg1"/>
                </a:solidFill>
                <a:latin typeface="+mn-lt"/>
              </a:rPr>
              <a:t>Suggested Practices</a:t>
            </a:r>
          </a:p>
        </p:txBody>
      </p:sp>
      <p:pic>
        <p:nvPicPr>
          <p:cNvPr id="5" name="Content Placeholder 4" descr="An empty road&#10;&#10;Description automatically generated">
            <a:extLst>
              <a:ext uri="{FF2B5EF4-FFF2-40B4-BE49-F238E27FC236}">
                <a16:creationId xmlns:a16="http://schemas.microsoft.com/office/drawing/2014/main" id="{5E56FF7F-4948-4BF4-A644-79E7CD354EC8}"/>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2957" r="792" b="-1"/>
          <a:stretch/>
        </p:blipFill>
        <p:spPr>
          <a:xfrm>
            <a:off x="743919" y="2182939"/>
            <a:ext cx="3854975" cy="38549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Rectangle 3">
            <a:extLst>
              <a:ext uri="{FF2B5EF4-FFF2-40B4-BE49-F238E27FC236}">
                <a16:creationId xmlns:a16="http://schemas.microsoft.com/office/drawing/2014/main" id="{ECB6C92F-E60F-491D-BEA5-F64EED5F759C}"/>
              </a:ext>
            </a:extLst>
          </p:cNvPr>
          <p:cNvSpPr txBox="1">
            <a:spLocks noChangeArrowheads="1"/>
          </p:cNvSpPr>
          <p:nvPr/>
        </p:nvSpPr>
        <p:spPr>
          <a:xfrm>
            <a:off x="5479419" y="2471924"/>
            <a:ext cx="5679361" cy="338643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457200" algn="l" defTabSz="685800" rtl="0" eaLnBrk="1" fontAlgn="auto" latinLnBrk="0" hangingPunct="1">
              <a:lnSpc>
                <a:spcPct val="90000"/>
              </a:lnSpc>
              <a:spcBef>
                <a:spcPts val="750"/>
              </a:spcBef>
              <a:spcAft>
                <a:spcPts val="0"/>
              </a:spcAft>
              <a:buClr>
                <a:schemeClr val="accent2">
                  <a:lumMod val="75000"/>
                </a:schemeClr>
              </a:buClr>
              <a:buSzTx/>
              <a:buFont typeface="Wingdings" panose="05000000000000000000" pitchFamily="2" charset="2"/>
              <a:buChar char="§"/>
              <a:tabLst/>
              <a:defRPr/>
            </a:pPr>
            <a:r>
              <a:rPr kumimoji="0" lang="en-US" alt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 present and patient</a:t>
            </a:r>
          </a:p>
          <a:p>
            <a:pPr marL="457200" indent="-457200">
              <a:buClr>
                <a:schemeClr val="accent2">
                  <a:lumMod val="75000"/>
                </a:schemeClr>
              </a:buClr>
              <a:buFont typeface="Wingdings" panose="05000000000000000000" pitchFamily="2" charset="2"/>
              <a:buChar char="§"/>
            </a:pPr>
            <a:r>
              <a:rPr lang="en-US" altLang="en-US" sz="2600" dirty="0">
                <a:latin typeface="Calibri" panose="020F0502020204030204"/>
              </a:rPr>
              <a:t>Practice</a:t>
            </a:r>
            <a:r>
              <a:rPr lang="en-US" altLang="en-US" sz="2600" dirty="0">
                <a:solidFill>
                  <a:sysClr val="windowText" lastClr="000000"/>
                </a:solidFill>
                <a:latin typeface="Calibri" panose="020F0502020204030204"/>
              </a:rPr>
              <a:t> self – focus </a:t>
            </a:r>
          </a:p>
          <a:p>
            <a:pPr marL="457200" indent="-457200">
              <a:buClr>
                <a:schemeClr val="accent2">
                  <a:lumMod val="75000"/>
                </a:schemeClr>
              </a:buClr>
              <a:buFont typeface="Wingdings" panose="05000000000000000000" pitchFamily="2" charset="2"/>
              <a:buChar char="§"/>
            </a:pPr>
            <a:r>
              <a:rPr lang="en-US" altLang="en-US" sz="2600" dirty="0">
                <a:solidFill>
                  <a:sysClr val="windowText" lastClr="000000"/>
                </a:solidFill>
                <a:latin typeface="Calibri" panose="020F0502020204030204"/>
              </a:rPr>
              <a:t>Expect &amp; Accept discomfort</a:t>
            </a:r>
          </a:p>
          <a:p>
            <a:pPr marL="457200" marR="0" lvl="0" indent="-457200" algn="l" defTabSz="685800" rtl="0" eaLnBrk="1" fontAlgn="auto" latinLnBrk="0" hangingPunct="1">
              <a:lnSpc>
                <a:spcPct val="90000"/>
              </a:lnSpc>
              <a:spcBef>
                <a:spcPts val="750"/>
              </a:spcBef>
              <a:spcAft>
                <a:spcPts val="0"/>
              </a:spcAft>
              <a:buClr>
                <a:schemeClr val="accent2">
                  <a:lumMod val="75000"/>
                </a:schemeClr>
              </a:buClr>
              <a:buSzTx/>
              <a:buFont typeface="Wingdings" panose="05000000000000000000" pitchFamily="2" charset="2"/>
              <a:buChar char="§"/>
              <a:tabLst/>
              <a:defRPr/>
            </a:pPr>
            <a:r>
              <a:rPr kumimoji="0" lang="en-US" alt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Share time and space</a:t>
            </a:r>
          </a:p>
          <a:p>
            <a:pPr marL="457200" marR="0" lvl="0" indent="-457200" algn="l" defTabSz="685800" rtl="0" eaLnBrk="1" fontAlgn="auto" latinLnBrk="0" hangingPunct="1">
              <a:lnSpc>
                <a:spcPct val="90000"/>
              </a:lnSpc>
              <a:spcBef>
                <a:spcPts val="750"/>
              </a:spcBef>
              <a:spcAft>
                <a:spcPts val="0"/>
              </a:spcAft>
              <a:buClr>
                <a:schemeClr val="accent2">
                  <a:lumMod val="75000"/>
                </a:schemeClr>
              </a:buClr>
              <a:buSzTx/>
              <a:buFont typeface="Wingdings" panose="05000000000000000000" pitchFamily="2" charset="2"/>
              <a:buChar char="§"/>
              <a:tabLst/>
              <a:defRPr/>
            </a:pPr>
            <a:r>
              <a:rPr kumimoji="0" lang="en-US" alt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 open </a:t>
            </a:r>
            <a:r>
              <a:rPr lang="en-US" altLang="en-US" sz="2600" dirty="0">
                <a:solidFill>
                  <a:sysClr val="windowText" lastClr="000000"/>
                </a:solidFill>
                <a:latin typeface="Calibri" panose="020F0502020204030204"/>
              </a:rPr>
              <a:t>to other thought processes</a:t>
            </a:r>
          </a:p>
          <a:p>
            <a:pPr marL="457200" marR="0" lvl="0" indent="-457200" algn="l" defTabSz="685800" rtl="0" eaLnBrk="1" fontAlgn="auto" latinLnBrk="0" hangingPunct="1">
              <a:lnSpc>
                <a:spcPct val="90000"/>
              </a:lnSpc>
              <a:spcBef>
                <a:spcPts val="750"/>
              </a:spcBef>
              <a:spcAft>
                <a:spcPts val="0"/>
              </a:spcAft>
              <a:buClr>
                <a:schemeClr val="accent2">
                  <a:lumMod val="75000"/>
                </a:schemeClr>
              </a:buClr>
              <a:buSzTx/>
              <a:buFont typeface="Wingdings" panose="05000000000000000000" pitchFamily="2" charset="2"/>
              <a:buChar char="§"/>
              <a:tabLst/>
              <a:defRPr/>
            </a:pPr>
            <a:r>
              <a:rPr kumimoji="0" lang="en-US" alt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 aware of intent and impact</a:t>
            </a:r>
          </a:p>
          <a:p>
            <a:pPr marL="457200" marR="0" lvl="0" indent="-457200" algn="l" defTabSz="685800" rtl="0" eaLnBrk="1" fontAlgn="auto" latinLnBrk="0" hangingPunct="1">
              <a:lnSpc>
                <a:spcPct val="90000"/>
              </a:lnSpc>
              <a:spcBef>
                <a:spcPts val="750"/>
              </a:spcBef>
              <a:spcAft>
                <a:spcPts val="0"/>
              </a:spcAft>
              <a:buClr>
                <a:schemeClr val="accent2">
                  <a:lumMod val="75000"/>
                </a:schemeClr>
              </a:buClr>
              <a:buSzTx/>
              <a:buFont typeface="Wingdings" panose="05000000000000000000" pitchFamily="2" charset="2"/>
              <a:buChar char="§"/>
              <a:tabLst/>
              <a:defRPr/>
            </a:pPr>
            <a:r>
              <a:rPr kumimoji="0" lang="en-US" alt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Maintain confidentiality </a:t>
            </a:r>
          </a:p>
        </p:txBody>
      </p:sp>
      <p:sp>
        <p:nvSpPr>
          <p:cNvPr id="8" name="TextBox 7">
            <a:extLst>
              <a:ext uri="{FF2B5EF4-FFF2-40B4-BE49-F238E27FC236}">
                <a16:creationId xmlns:a16="http://schemas.microsoft.com/office/drawing/2014/main" id="{565916FA-C65F-4D06-AC5D-0F0F1EA3D9BC}"/>
              </a:ext>
            </a:extLst>
          </p:cNvPr>
          <p:cNvSpPr txBox="1"/>
          <p:nvPr/>
        </p:nvSpPr>
        <p:spPr>
          <a:xfrm>
            <a:off x="6712582" y="6333326"/>
            <a:ext cx="60935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Adapted from Visions, Inc. </a:t>
            </a:r>
          </a:p>
        </p:txBody>
      </p:sp>
    </p:spTree>
    <p:extLst>
      <p:ext uri="{BB962C8B-B14F-4D97-AF65-F5344CB8AC3E}">
        <p14:creationId xmlns:p14="http://schemas.microsoft.com/office/powerpoint/2010/main" val="3345799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50C499-2B30-4A6B-ABB5-2B991E14E386}"/>
              </a:ext>
            </a:extLst>
          </p:cNvPr>
          <p:cNvPicPr>
            <a:picLocks noGrp="1" noChangeAspect="1"/>
          </p:cNvPicPr>
          <p:nvPr>
            <p:ph idx="1"/>
          </p:nvPr>
        </p:nvPicPr>
        <p:blipFill rotWithShape="1">
          <a:blip r:embed="rId3"/>
          <a:srcRect t="5755" r="-1" b="9479"/>
          <a:stretch/>
        </p:blipFill>
        <p:spPr>
          <a:xfrm>
            <a:off x="292815" y="1987746"/>
            <a:ext cx="5020027" cy="3712690"/>
          </a:xfrm>
          <a:prstGeom prst="rect">
            <a:avLst/>
          </a:prstGeom>
        </p:spPr>
      </p:pic>
      <p:pic>
        <p:nvPicPr>
          <p:cNvPr id="5" name="Picture 4">
            <a:extLst>
              <a:ext uri="{FF2B5EF4-FFF2-40B4-BE49-F238E27FC236}">
                <a16:creationId xmlns:a16="http://schemas.microsoft.com/office/drawing/2014/main" id="{0B0E88BD-2DFE-4111-9215-07E786C716E4}"/>
              </a:ext>
            </a:extLst>
          </p:cNvPr>
          <p:cNvPicPr>
            <a:picLocks noChangeAspect="1"/>
          </p:cNvPicPr>
          <p:nvPr/>
        </p:nvPicPr>
        <p:blipFill>
          <a:blip r:embed="rId4"/>
          <a:stretch>
            <a:fillRect/>
          </a:stretch>
        </p:blipFill>
        <p:spPr>
          <a:xfrm>
            <a:off x="5613434" y="3323427"/>
            <a:ext cx="6285751" cy="2985731"/>
          </a:xfrm>
          <a:prstGeom prst="rect">
            <a:avLst/>
          </a:prstGeom>
        </p:spPr>
      </p:pic>
      <p:pic>
        <p:nvPicPr>
          <p:cNvPr id="7" name="Picture 6" descr="A picture containing dark, sitting, computer, man&#10;&#10;Description automatically generated">
            <a:extLst>
              <a:ext uri="{FF2B5EF4-FFF2-40B4-BE49-F238E27FC236}">
                <a16:creationId xmlns:a16="http://schemas.microsoft.com/office/drawing/2014/main" id="{2AFD7F42-C509-F8B1-C36B-B07F247BD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6" name="TextBox 5">
            <a:extLst>
              <a:ext uri="{FF2B5EF4-FFF2-40B4-BE49-F238E27FC236}">
                <a16:creationId xmlns:a16="http://schemas.microsoft.com/office/drawing/2014/main" id="{14AC5627-765F-4974-B401-BCDD0DA06376}"/>
              </a:ext>
            </a:extLst>
          </p:cNvPr>
          <p:cNvSpPr txBox="1"/>
          <p:nvPr/>
        </p:nvSpPr>
        <p:spPr>
          <a:xfrm>
            <a:off x="3954283" y="426620"/>
            <a:ext cx="4283434" cy="830997"/>
          </a:xfrm>
          <a:prstGeom prst="rect">
            <a:avLst/>
          </a:prstGeom>
          <a:noFill/>
        </p:spPr>
        <p:txBody>
          <a:bodyPr wrap="square">
            <a:spAutoFit/>
          </a:bodyPr>
          <a:lstStyle/>
          <a:p>
            <a:pPr algn="ctr"/>
            <a:r>
              <a:rPr lang="en-US" sz="4800" b="1" dirty="0">
                <a:solidFill>
                  <a:schemeClr val="bg1"/>
                </a:solidFill>
                <a:latin typeface="Calibri" panose="020F0502020204030204" pitchFamily="34" charset="0"/>
              </a:rPr>
              <a:t>Final Thoughts</a:t>
            </a:r>
            <a:endParaRPr lang="en-US" sz="4800" b="1" dirty="0">
              <a:solidFill>
                <a:schemeClr val="bg1"/>
              </a:solidFill>
            </a:endParaRPr>
          </a:p>
        </p:txBody>
      </p:sp>
    </p:spTree>
    <p:extLst>
      <p:ext uri="{BB962C8B-B14F-4D97-AF65-F5344CB8AC3E}">
        <p14:creationId xmlns:p14="http://schemas.microsoft.com/office/powerpoint/2010/main" val="314076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EE0A67A2-D9B2-44FF-A084-38904195BBF7}"/>
              </a:ext>
            </a:extLst>
          </p:cNvPr>
          <p:cNvSpPr txBox="1">
            <a:spLocks/>
          </p:cNvSpPr>
          <p:nvPr/>
        </p:nvSpPr>
        <p:spPr>
          <a:xfrm>
            <a:off x="5051502" y="4574558"/>
            <a:ext cx="5910146" cy="1319545"/>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lnSpc>
                <a:spcPct val="100000"/>
              </a:lnSpc>
              <a:spcBef>
                <a:spcPts val="0"/>
              </a:spcBef>
              <a:spcAft>
                <a:spcPts val="200"/>
              </a:spcAft>
            </a:pPr>
            <a:r>
              <a:rPr lang="en-US" sz="1600" b="1" spc="200" dirty="0"/>
              <a:t>Craig Rotter, </a:t>
            </a:r>
            <a:r>
              <a:rPr lang="en-US" sz="1600" b="1" spc="200" dirty="0" err="1"/>
              <a:t>P</a:t>
            </a:r>
            <a:r>
              <a:rPr lang="en-US" sz="1600" b="1" cap="none" spc="200" dirty="0" err="1"/>
              <a:t>h.</a:t>
            </a:r>
            <a:r>
              <a:rPr lang="en-US" sz="1600" b="1" spc="200" dirty="0" err="1"/>
              <a:t>D</a:t>
            </a:r>
            <a:endParaRPr lang="en-US" sz="1600" b="1" spc="200" dirty="0"/>
          </a:p>
          <a:p>
            <a:pPr algn="ctr">
              <a:lnSpc>
                <a:spcPct val="100000"/>
              </a:lnSpc>
              <a:spcBef>
                <a:spcPts val="0"/>
              </a:spcBef>
              <a:spcAft>
                <a:spcPts val="200"/>
              </a:spcAft>
            </a:pPr>
            <a:r>
              <a:rPr lang="en-US" sz="1600" b="1" cap="none" spc="200" dirty="0"/>
              <a:t>CRAIG.ROTTER@AG.TAMU.EDU</a:t>
            </a:r>
          </a:p>
          <a:p>
            <a:pPr algn="ctr">
              <a:lnSpc>
                <a:spcPct val="100000"/>
              </a:lnSpc>
              <a:spcBef>
                <a:spcPts val="0"/>
              </a:spcBef>
              <a:spcAft>
                <a:spcPts val="200"/>
              </a:spcAft>
            </a:pPr>
            <a:r>
              <a:rPr lang="en-US" sz="1600" b="1" i="1" cap="none" spc="200" dirty="0"/>
              <a:t>Executive Director</a:t>
            </a:r>
          </a:p>
          <a:p>
            <a:pPr algn="ctr">
              <a:lnSpc>
                <a:spcPct val="100000"/>
              </a:lnSpc>
              <a:spcBef>
                <a:spcPts val="0"/>
              </a:spcBef>
              <a:spcAft>
                <a:spcPts val="200"/>
              </a:spcAft>
            </a:pPr>
            <a:r>
              <a:rPr lang="en-US" sz="1600" b="1" cap="none" spc="200" dirty="0"/>
              <a:t>Texas Rural Leadership</a:t>
            </a:r>
          </a:p>
          <a:p>
            <a:pPr algn="ctr">
              <a:lnSpc>
                <a:spcPct val="100000"/>
              </a:lnSpc>
              <a:spcBef>
                <a:spcPts val="0"/>
              </a:spcBef>
              <a:spcAft>
                <a:spcPts val="200"/>
              </a:spcAft>
            </a:pPr>
            <a:r>
              <a:rPr lang="en-US" sz="1600" b="1" cap="none" spc="200" dirty="0"/>
              <a:t>Texas A&amp;M AgriLife</a:t>
            </a:r>
          </a:p>
        </p:txBody>
      </p:sp>
      <p:sp>
        <p:nvSpPr>
          <p:cNvPr id="6" name="Title 1">
            <a:extLst>
              <a:ext uri="{FF2B5EF4-FFF2-40B4-BE49-F238E27FC236}">
                <a16:creationId xmlns:a16="http://schemas.microsoft.com/office/drawing/2014/main" id="{E8F34BD5-F1E2-474D-95B5-AA464B48F2C9}"/>
              </a:ext>
            </a:extLst>
          </p:cNvPr>
          <p:cNvSpPr txBox="1">
            <a:spLocks/>
          </p:cNvSpPr>
          <p:nvPr/>
        </p:nvSpPr>
        <p:spPr>
          <a:xfrm>
            <a:off x="1401802" y="2408069"/>
            <a:ext cx="5541503" cy="131954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5400" dirty="0">
                <a:solidFill>
                  <a:schemeClr val="accent2">
                    <a:lumMod val="75000"/>
                  </a:schemeClr>
                </a:solidFill>
                <a:latin typeface="Congenial Black" panose="02000503040000020004" pitchFamily="2" charset="0"/>
              </a:rPr>
              <a:t>Thank You!</a:t>
            </a:r>
          </a:p>
        </p:txBody>
      </p:sp>
      <p:sp>
        <p:nvSpPr>
          <p:cNvPr id="8" name="Subtitle 2">
            <a:extLst>
              <a:ext uri="{FF2B5EF4-FFF2-40B4-BE49-F238E27FC236}">
                <a16:creationId xmlns:a16="http://schemas.microsoft.com/office/drawing/2014/main" id="{249951F9-DE25-2562-70FF-7E5904E2D8EF}"/>
              </a:ext>
            </a:extLst>
          </p:cNvPr>
          <p:cNvSpPr txBox="1">
            <a:spLocks/>
          </p:cNvSpPr>
          <p:nvPr/>
        </p:nvSpPr>
        <p:spPr>
          <a:xfrm>
            <a:off x="1663339" y="4687306"/>
            <a:ext cx="3388163" cy="1319545"/>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lnSpc>
                <a:spcPct val="100000"/>
              </a:lnSpc>
              <a:spcBef>
                <a:spcPts val="0"/>
              </a:spcBef>
              <a:spcAft>
                <a:spcPts val="200"/>
              </a:spcAft>
            </a:pPr>
            <a:r>
              <a:rPr lang="en-US" sz="1600" b="1" spc="200" dirty="0"/>
              <a:t>Julie York, </a:t>
            </a:r>
            <a:r>
              <a:rPr lang="en-US" sz="1600" b="1" spc="200" dirty="0" err="1"/>
              <a:t>m.s.</a:t>
            </a:r>
            <a:endParaRPr lang="en-US" sz="1600" b="1" spc="200" dirty="0"/>
          </a:p>
          <a:p>
            <a:pPr algn="ctr">
              <a:lnSpc>
                <a:spcPct val="100000"/>
              </a:lnSpc>
              <a:spcBef>
                <a:spcPts val="0"/>
              </a:spcBef>
              <a:spcAft>
                <a:spcPts val="200"/>
              </a:spcAft>
            </a:pPr>
            <a:r>
              <a:rPr lang="en-US" sz="1600" b="1" spc="200" dirty="0"/>
              <a:t>JULIE.YORK@AG.TAMU.EDU</a:t>
            </a:r>
          </a:p>
          <a:p>
            <a:pPr algn="ctr">
              <a:lnSpc>
                <a:spcPct val="100000"/>
              </a:lnSpc>
              <a:spcBef>
                <a:spcPts val="0"/>
              </a:spcBef>
              <a:spcAft>
                <a:spcPts val="200"/>
              </a:spcAft>
            </a:pPr>
            <a:r>
              <a:rPr lang="en-US" sz="1600" b="1" i="1" cap="none" spc="200" dirty="0"/>
              <a:t>County Extension Agent, FCH</a:t>
            </a:r>
          </a:p>
          <a:p>
            <a:pPr algn="ctr">
              <a:lnSpc>
                <a:spcPct val="100000"/>
              </a:lnSpc>
              <a:spcBef>
                <a:spcPts val="0"/>
              </a:spcBef>
              <a:spcAft>
                <a:spcPts val="200"/>
              </a:spcAft>
            </a:pPr>
            <a:r>
              <a:rPr lang="en-US" sz="1600" b="1" cap="none" spc="200" dirty="0"/>
              <a:t>Upshur County</a:t>
            </a:r>
          </a:p>
          <a:p>
            <a:pPr algn="ctr">
              <a:lnSpc>
                <a:spcPct val="100000"/>
              </a:lnSpc>
              <a:spcBef>
                <a:spcPts val="0"/>
              </a:spcBef>
              <a:spcAft>
                <a:spcPts val="200"/>
              </a:spcAft>
            </a:pPr>
            <a:r>
              <a:rPr lang="en-US" sz="1600" b="1" cap="none" spc="200" dirty="0"/>
              <a:t>Texas A&amp;M AgriLife</a:t>
            </a:r>
          </a:p>
        </p:txBody>
      </p:sp>
      <p:pic>
        <p:nvPicPr>
          <p:cNvPr id="9" name="Picture 8" descr="A picture containing dark, sitting, computer, man&#10;&#10;Description automatically generated">
            <a:extLst>
              <a:ext uri="{FF2B5EF4-FFF2-40B4-BE49-F238E27FC236}">
                <a16:creationId xmlns:a16="http://schemas.microsoft.com/office/drawing/2014/main" id="{BB9023DF-3497-E999-7DC5-7D9C48554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pic>
        <p:nvPicPr>
          <p:cNvPr id="10" name="Graphic 6">
            <a:extLst>
              <a:ext uri="{FF2B5EF4-FFF2-40B4-BE49-F238E27FC236}">
                <a16:creationId xmlns:a16="http://schemas.microsoft.com/office/drawing/2014/main" id="{C731E594-7228-F83A-4C95-71238F2C98C1}"/>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p:blipFill>
        <p:spPr>
          <a:xfrm>
            <a:off x="6259235" y="1734040"/>
            <a:ext cx="3494679" cy="2667604"/>
          </a:xfrm>
          <a:prstGeom prst="rect">
            <a:avLst/>
          </a:prstGeom>
        </p:spPr>
      </p:pic>
    </p:spTree>
    <p:extLst>
      <p:ext uri="{BB962C8B-B14F-4D97-AF65-F5344CB8AC3E}">
        <p14:creationId xmlns:p14="http://schemas.microsoft.com/office/powerpoint/2010/main" val="129151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5AC364F5-7198-FE46-EBB7-60F088E3F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624A5A0B-621B-4E2E-852C-6737726B9A4A}"/>
              </a:ext>
            </a:extLst>
          </p:cNvPr>
          <p:cNvSpPr>
            <a:spLocks noGrp="1"/>
          </p:cNvSpPr>
          <p:nvPr>
            <p:ph type="title"/>
          </p:nvPr>
        </p:nvSpPr>
        <p:spPr>
          <a:xfrm>
            <a:off x="2889337" y="316666"/>
            <a:ext cx="6413326" cy="927794"/>
          </a:xfrm>
        </p:spPr>
        <p:txBody>
          <a:bodyPr>
            <a:noAutofit/>
          </a:bodyPr>
          <a:lstStyle/>
          <a:p>
            <a:pPr algn="ctr"/>
            <a:r>
              <a:rPr lang="en-US" sz="5400" b="1" i="0" u="none" strike="noStrike" baseline="0" dirty="0">
                <a:solidFill>
                  <a:schemeClr val="bg1"/>
                </a:solidFill>
                <a:latin typeface="Calibri" panose="020F0502020204030204" pitchFamily="34" charset="0"/>
              </a:rPr>
              <a:t>Learning Objectives</a:t>
            </a:r>
            <a:endParaRPr lang="en-US" sz="5400" b="1" dirty="0">
              <a:solidFill>
                <a:schemeClr val="bg1"/>
              </a:solidFill>
            </a:endParaRPr>
          </a:p>
        </p:txBody>
      </p:sp>
      <p:sp>
        <p:nvSpPr>
          <p:cNvPr id="3" name="Content Placeholder 2">
            <a:extLst>
              <a:ext uri="{FF2B5EF4-FFF2-40B4-BE49-F238E27FC236}">
                <a16:creationId xmlns:a16="http://schemas.microsoft.com/office/drawing/2014/main" id="{135EE703-2B4C-4F9C-AFAC-79AAD7E56AD4}"/>
              </a:ext>
            </a:extLst>
          </p:cNvPr>
          <p:cNvSpPr>
            <a:spLocks noGrp="1"/>
          </p:cNvSpPr>
          <p:nvPr>
            <p:ph idx="1"/>
          </p:nvPr>
        </p:nvSpPr>
        <p:spPr>
          <a:xfrm>
            <a:off x="1066800" y="2246565"/>
            <a:ext cx="10058400" cy="2926682"/>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L="571500" indent="-571500">
              <a:buClr>
                <a:schemeClr val="accent2">
                  <a:lumMod val="75000"/>
                </a:schemeClr>
              </a:buClr>
              <a:buAutoNum type="romanUcPeriod"/>
            </a:pPr>
            <a:r>
              <a:rPr lang="en-US" sz="3200" dirty="0">
                <a:solidFill>
                  <a:srgbClr val="000000"/>
                </a:solidFill>
                <a:latin typeface="Calibri" panose="020F0502020204030204" pitchFamily="34" charset="0"/>
              </a:rPr>
              <a:t>Explore initial thoughts on the origins of conflict, </a:t>
            </a:r>
            <a:br>
              <a:rPr lang="en-US" sz="3200" dirty="0">
                <a:solidFill>
                  <a:srgbClr val="000000"/>
                </a:solidFill>
                <a:latin typeface="Calibri" panose="020F0502020204030204" pitchFamily="34" charset="0"/>
              </a:rPr>
            </a:br>
            <a:r>
              <a:rPr lang="en-US" sz="3200" dirty="0">
                <a:solidFill>
                  <a:srgbClr val="000000"/>
                </a:solidFill>
                <a:latin typeface="Calibri" panose="020F0502020204030204" pitchFamily="34" charset="0"/>
              </a:rPr>
              <a:t>including framing the value of identities and embracing the realities of their existence. This includes bias.</a:t>
            </a:r>
          </a:p>
          <a:p>
            <a:pPr marL="571500" indent="-571500">
              <a:buClr>
                <a:schemeClr val="accent2">
                  <a:lumMod val="75000"/>
                </a:schemeClr>
              </a:buClr>
              <a:buAutoNum type="romanUcPeriod"/>
            </a:pPr>
            <a:r>
              <a:rPr lang="en-US" sz="3200" b="0" i="0" u="none" strike="noStrike" baseline="0" dirty="0">
                <a:solidFill>
                  <a:srgbClr val="000000"/>
                </a:solidFill>
                <a:latin typeface="Calibri" panose="020F0502020204030204" pitchFamily="34" charset="0"/>
              </a:rPr>
              <a:t>Examine personal styles in conflict situations.</a:t>
            </a:r>
          </a:p>
          <a:p>
            <a:pPr marL="0" indent="0">
              <a:buNone/>
            </a:pPr>
            <a:endParaRPr lang="en-US" dirty="0"/>
          </a:p>
        </p:txBody>
      </p:sp>
    </p:spTree>
    <p:extLst>
      <p:ext uri="{BB962C8B-B14F-4D97-AF65-F5344CB8AC3E}">
        <p14:creationId xmlns:p14="http://schemas.microsoft.com/office/powerpoint/2010/main" val="320998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dark, sitting, computer, man&#10;&#10;Description automatically generated">
            <a:extLst>
              <a:ext uri="{FF2B5EF4-FFF2-40B4-BE49-F238E27FC236}">
                <a16:creationId xmlns:a16="http://schemas.microsoft.com/office/drawing/2014/main" id="{674F6215-3E45-81DA-2C37-C9E6E2518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pic>
        <p:nvPicPr>
          <p:cNvPr id="4" name="Content Placeholder 3">
            <a:extLst>
              <a:ext uri="{FF2B5EF4-FFF2-40B4-BE49-F238E27FC236}">
                <a16:creationId xmlns:a16="http://schemas.microsoft.com/office/drawing/2014/main" id="{6E05DE8A-FBE5-4751-B2C6-554D06D5FFCE}"/>
              </a:ext>
            </a:extLst>
          </p:cNvPr>
          <p:cNvPicPr>
            <a:picLocks noGrp="1"/>
          </p:cNvPicPr>
          <p:nvPr>
            <p:ph idx="1"/>
          </p:nvPr>
        </p:nvPicPr>
        <p:blipFill>
          <a:blip r:embed="rId4"/>
          <a:stretch>
            <a:fillRect/>
          </a:stretch>
        </p:blipFill>
        <p:spPr>
          <a:xfrm>
            <a:off x="2194142" y="854901"/>
            <a:ext cx="7803715" cy="5148197"/>
          </a:xfrm>
          <a:prstGeom prst="rect">
            <a:avLst/>
          </a:prstGeom>
          <a:ln>
            <a:solidFill>
              <a:schemeClr val="tx1"/>
            </a:solidFill>
          </a:ln>
        </p:spPr>
      </p:pic>
    </p:spTree>
    <p:extLst>
      <p:ext uri="{BB962C8B-B14F-4D97-AF65-F5344CB8AC3E}">
        <p14:creationId xmlns:p14="http://schemas.microsoft.com/office/powerpoint/2010/main" val="306489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EE703-2B4C-4F9C-AFAC-79AAD7E56AD4}"/>
              </a:ext>
            </a:extLst>
          </p:cNvPr>
          <p:cNvSpPr>
            <a:spLocks noGrp="1"/>
          </p:cNvSpPr>
          <p:nvPr>
            <p:ph idx="1"/>
          </p:nvPr>
        </p:nvSpPr>
        <p:spPr>
          <a:xfrm>
            <a:off x="1066800" y="2148353"/>
            <a:ext cx="10058400" cy="3864928"/>
          </a:xfrm>
        </p:spPr>
        <p:txBody>
          <a:bodyPr>
            <a:normAutofit lnSpcReduction="10000"/>
          </a:bodyPr>
          <a:lstStyle/>
          <a:p>
            <a:pPr marL="571500" indent="-571500">
              <a:buClr>
                <a:schemeClr val="accent2">
                  <a:lumMod val="75000"/>
                </a:schemeClr>
              </a:buClr>
              <a:buFont typeface="+mj-lt"/>
              <a:buAutoNum type="romanUcPeriod"/>
            </a:pPr>
            <a:r>
              <a:rPr lang="en-US" sz="3200" dirty="0">
                <a:solidFill>
                  <a:srgbClr val="000000"/>
                </a:solidFill>
                <a:latin typeface="Calibri" panose="020F0502020204030204" pitchFamily="34" charset="0"/>
              </a:rPr>
              <a:t>Meeting people where they are, with a caring nudge that does not demonize people for their identities is key.</a:t>
            </a:r>
            <a:endParaRPr lang="en-US" sz="3200" b="0" i="0" u="none" strike="noStrike" baseline="0" dirty="0">
              <a:solidFill>
                <a:srgbClr val="000000"/>
              </a:solidFill>
              <a:latin typeface="Calibri" panose="020F0502020204030204" pitchFamily="34" charset="0"/>
            </a:endParaRPr>
          </a:p>
          <a:p>
            <a:pPr marL="571500" indent="-571500">
              <a:buClr>
                <a:schemeClr val="accent2">
                  <a:lumMod val="75000"/>
                </a:schemeClr>
              </a:buClr>
              <a:buFont typeface="+mj-lt"/>
              <a:buAutoNum type="romanUcPeriod"/>
            </a:pPr>
            <a:r>
              <a:rPr lang="en-US" sz="3200" dirty="0">
                <a:solidFill>
                  <a:srgbClr val="000000"/>
                </a:solidFill>
                <a:latin typeface="Calibri" panose="020F0502020204030204" pitchFamily="34" charset="0"/>
              </a:rPr>
              <a:t>Extension leads in many places, spaces, and with many </a:t>
            </a:r>
            <a:br>
              <a:rPr lang="en-US" sz="3200" dirty="0">
                <a:solidFill>
                  <a:srgbClr val="000000"/>
                </a:solidFill>
                <a:latin typeface="Calibri" panose="020F0502020204030204" pitchFamily="34" charset="0"/>
              </a:rPr>
            </a:br>
            <a:r>
              <a:rPr lang="en-US" sz="3200" dirty="0">
                <a:solidFill>
                  <a:srgbClr val="000000"/>
                </a:solidFill>
                <a:latin typeface="Calibri" panose="020F0502020204030204" pitchFamily="34" charset="0"/>
              </a:rPr>
              <a:t>people. It is time to move Extension to being a leader </a:t>
            </a:r>
            <a:br>
              <a:rPr lang="en-US" sz="3200" dirty="0">
                <a:solidFill>
                  <a:srgbClr val="000000"/>
                </a:solidFill>
                <a:latin typeface="Calibri" panose="020F0502020204030204" pitchFamily="34" charset="0"/>
              </a:rPr>
            </a:br>
            <a:r>
              <a:rPr lang="en-US" sz="3200" dirty="0">
                <a:solidFill>
                  <a:srgbClr val="000000"/>
                </a:solidFill>
                <a:latin typeface="Calibri" panose="020F0502020204030204" pitchFamily="34" charset="0"/>
              </a:rPr>
              <a:t>in conflict management. </a:t>
            </a:r>
          </a:p>
          <a:p>
            <a:pPr marL="571500" indent="-571500">
              <a:buClr>
                <a:schemeClr val="accent2">
                  <a:lumMod val="75000"/>
                </a:schemeClr>
              </a:buClr>
              <a:buFont typeface="+mj-lt"/>
              <a:buAutoNum type="romanUcPeriod"/>
            </a:pPr>
            <a:r>
              <a:rPr lang="en-US" sz="3200" dirty="0">
                <a:solidFill>
                  <a:srgbClr val="000000"/>
                </a:solidFill>
                <a:latin typeface="Calibri" panose="020F0502020204030204" pitchFamily="34" charset="0"/>
              </a:rPr>
              <a:t>Like much in the United States, Extension has its opportunities to successfully navigate conflict. It starts with us in this room.</a:t>
            </a:r>
            <a:endParaRPr lang="en-US" sz="3200" b="0" i="0" u="none" strike="noStrike" baseline="0" dirty="0">
              <a:solidFill>
                <a:srgbClr val="000000"/>
              </a:solidFill>
              <a:latin typeface="Calibri" panose="020F0502020204030204" pitchFamily="34" charset="0"/>
            </a:endParaRPr>
          </a:p>
        </p:txBody>
      </p:sp>
      <p:pic>
        <p:nvPicPr>
          <p:cNvPr id="4" name="Picture 3" descr="A picture containing dark, sitting, computer, man&#10;&#10;Description automatically generated">
            <a:extLst>
              <a:ext uri="{FF2B5EF4-FFF2-40B4-BE49-F238E27FC236}">
                <a16:creationId xmlns:a16="http://schemas.microsoft.com/office/drawing/2014/main" id="{BE425EA7-5B0D-EA81-5268-D8A6B135F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624A5A0B-621B-4E2E-852C-6737726B9A4A}"/>
              </a:ext>
            </a:extLst>
          </p:cNvPr>
          <p:cNvSpPr>
            <a:spLocks noGrp="1"/>
          </p:cNvSpPr>
          <p:nvPr>
            <p:ph type="title"/>
          </p:nvPr>
        </p:nvSpPr>
        <p:spPr>
          <a:xfrm>
            <a:off x="1066800" y="321954"/>
            <a:ext cx="10058400" cy="917218"/>
          </a:xfrm>
        </p:spPr>
        <p:txBody>
          <a:bodyPr/>
          <a:lstStyle/>
          <a:p>
            <a:r>
              <a:rPr lang="en-US" sz="4400" b="0" i="0" u="none" strike="noStrike" baseline="0" dirty="0">
                <a:solidFill>
                  <a:schemeClr val="bg1"/>
                </a:solidFill>
                <a:latin typeface="Calibri" panose="020F0502020204030204" pitchFamily="34" charset="0"/>
              </a:rPr>
              <a:t>Realities of Conflict</a:t>
            </a:r>
            <a:r>
              <a:rPr lang="en-US" sz="3600" b="0" i="0" u="none" strike="noStrike" baseline="0" dirty="0">
                <a:solidFill>
                  <a:schemeClr val="bg1"/>
                </a:solidFill>
                <a:latin typeface="Calibri" panose="020F0502020204030204" pitchFamily="34" charset="0"/>
              </a:rPr>
              <a:t> (</a:t>
            </a:r>
            <a:r>
              <a:rPr lang="en-US" sz="3600" b="0" i="1" u="none" strike="noStrike" baseline="0" dirty="0">
                <a:solidFill>
                  <a:schemeClr val="bg1"/>
                </a:solidFill>
                <a:latin typeface="Calibri" panose="020F0502020204030204" pitchFamily="34" charset="0"/>
              </a:rPr>
              <a:t>The</a:t>
            </a:r>
            <a:r>
              <a:rPr lang="en-US" sz="3600" b="0" i="0" u="none" strike="noStrike" baseline="0" dirty="0">
                <a:solidFill>
                  <a:schemeClr val="bg1"/>
                </a:solidFill>
                <a:latin typeface="Calibri" panose="020F0502020204030204" pitchFamily="34" charset="0"/>
              </a:rPr>
              <a:t> “</a:t>
            </a:r>
            <a:r>
              <a:rPr lang="en-US" sz="3600" b="0" i="1" u="none" strike="noStrike" baseline="0" dirty="0">
                <a:solidFill>
                  <a:schemeClr val="bg1"/>
                </a:solidFill>
                <a:latin typeface="Calibri" panose="020F0502020204030204" pitchFamily="34" charset="0"/>
              </a:rPr>
              <a:t>elephant in the room”</a:t>
            </a:r>
            <a:r>
              <a:rPr lang="en-US" sz="3600" b="0" i="0" u="none" strike="noStrike" baseline="0" dirty="0">
                <a:solidFill>
                  <a:schemeClr val="bg1"/>
                </a:solidFill>
                <a:latin typeface="Calibri" panose="020F0502020204030204" pitchFamily="34" charset="0"/>
              </a:rPr>
              <a:t>): </a:t>
            </a:r>
            <a:endParaRPr lang="en-US" sz="3600" dirty="0">
              <a:solidFill>
                <a:schemeClr val="bg1"/>
              </a:solidFill>
            </a:endParaRPr>
          </a:p>
        </p:txBody>
      </p:sp>
    </p:spTree>
    <p:extLst>
      <p:ext uri="{BB962C8B-B14F-4D97-AF65-F5344CB8AC3E}">
        <p14:creationId xmlns:p14="http://schemas.microsoft.com/office/powerpoint/2010/main" val="273926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dark, sitting, computer, man&#10;&#10;Description automatically generated">
            <a:extLst>
              <a:ext uri="{FF2B5EF4-FFF2-40B4-BE49-F238E27FC236}">
                <a16:creationId xmlns:a16="http://schemas.microsoft.com/office/drawing/2014/main" id="{0754A7E8-3C4F-C943-8FC9-D8FF64904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14" name="TextBox 13">
            <a:extLst>
              <a:ext uri="{FF2B5EF4-FFF2-40B4-BE49-F238E27FC236}">
                <a16:creationId xmlns:a16="http://schemas.microsoft.com/office/drawing/2014/main" id="{1977EB07-09AC-CF4D-ACB2-059E0B87DDBD}"/>
              </a:ext>
            </a:extLst>
          </p:cNvPr>
          <p:cNvSpPr txBox="1"/>
          <p:nvPr/>
        </p:nvSpPr>
        <p:spPr>
          <a:xfrm>
            <a:off x="1592893" y="318898"/>
            <a:ext cx="9006213" cy="923330"/>
          </a:xfrm>
          <a:prstGeom prst="rect">
            <a:avLst/>
          </a:prstGeom>
          <a:noFill/>
        </p:spPr>
        <p:txBody>
          <a:bodyPr wrap="square" rtlCol="0">
            <a:spAutoFit/>
          </a:bodyPr>
          <a:lstStyle/>
          <a:p>
            <a:r>
              <a:rPr lang="en-US" sz="5400" b="1" dirty="0">
                <a:solidFill>
                  <a:schemeClr val="bg1"/>
                </a:solidFill>
              </a:rPr>
              <a:t>Understanding Your Identities</a:t>
            </a:r>
          </a:p>
        </p:txBody>
      </p:sp>
      <p:pic>
        <p:nvPicPr>
          <p:cNvPr id="16" name="Picture 15">
            <a:extLst>
              <a:ext uri="{FF2B5EF4-FFF2-40B4-BE49-F238E27FC236}">
                <a16:creationId xmlns:a16="http://schemas.microsoft.com/office/drawing/2014/main" id="{88AC28C0-1F8C-2B4D-B55F-520C44D1F5B3}"/>
              </a:ext>
            </a:extLst>
          </p:cNvPr>
          <p:cNvPicPr>
            <a:picLocks noChangeAspect="1"/>
          </p:cNvPicPr>
          <p:nvPr/>
        </p:nvPicPr>
        <p:blipFill rotWithShape="1">
          <a:blip r:embed="rId4"/>
          <a:srcRect t="17189" r="-7243"/>
          <a:stretch/>
        </p:blipFill>
        <p:spPr>
          <a:xfrm>
            <a:off x="3365423" y="1700826"/>
            <a:ext cx="5461151" cy="5062281"/>
          </a:xfrm>
          <a:prstGeom prst="rect">
            <a:avLst/>
          </a:prstGeom>
        </p:spPr>
      </p:pic>
    </p:spTree>
    <p:extLst>
      <p:ext uri="{BB962C8B-B14F-4D97-AF65-F5344CB8AC3E}">
        <p14:creationId xmlns:p14="http://schemas.microsoft.com/office/powerpoint/2010/main" val="97976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sitting, computer, man&#10;&#10;Description automatically generated">
            <a:extLst>
              <a:ext uri="{FF2B5EF4-FFF2-40B4-BE49-F238E27FC236}">
                <a16:creationId xmlns:a16="http://schemas.microsoft.com/office/drawing/2014/main" id="{EDE59813-385D-726E-D8FD-6EEFC7F05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2" name="Title 1">
            <a:extLst>
              <a:ext uri="{FF2B5EF4-FFF2-40B4-BE49-F238E27FC236}">
                <a16:creationId xmlns:a16="http://schemas.microsoft.com/office/drawing/2014/main" id="{5244C052-4C0F-4F62-0E91-04CFF30269FB}"/>
              </a:ext>
            </a:extLst>
          </p:cNvPr>
          <p:cNvSpPr>
            <a:spLocks noGrp="1"/>
          </p:cNvSpPr>
          <p:nvPr>
            <p:ph type="title"/>
          </p:nvPr>
        </p:nvSpPr>
        <p:spPr>
          <a:xfrm>
            <a:off x="1066799" y="298311"/>
            <a:ext cx="10058400" cy="964503"/>
          </a:xfrm>
        </p:spPr>
        <p:txBody>
          <a:bodyPr>
            <a:normAutofit/>
          </a:bodyPr>
          <a:lstStyle/>
          <a:p>
            <a:pPr algn="ctr"/>
            <a:r>
              <a:rPr lang="en-US" sz="5400" b="1" dirty="0">
                <a:solidFill>
                  <a:schemeClr val="bg1"/>
                </a:solidFill>
                <a:latin typeface="Calibri" panose="020F0502020204030204" pitchFamily="34" charset="0"/>
                <a:cs typeface="Calibri" panose="020F0502020204030204" pitchFamily="34" charset="0"/>
              </a:rPr>
              <a:t>Wearing Many Hats</a:t>
            </a:r>
          </a:p>
        </p:txBody>
      </p:sp>
      <p:pic>
        <p:nvPicPr>
          <p:cNvPr id="5" name="Picture 4" descr="A picture containing diagram&#10;&#10;Description automatically generated">
            <a:extLst>
              <a:ext uri="{FF2B5EF4-FFF2-40B4-BE49-F238E27FC236}">
                <a16:creationId xmlns:a16="http://schemas.microsoft.com/office/drawing/2014/main" id="{C2BD47CA-7E26-C247-C209-9EABF0EDA990}"/>
              </a:ext>
            </a:extLst>
          </p:cNvPr>
          <p:cNvPicPr>
            <a:picLocks noChangeAspect="1"/>
          </p:cNvPicPr>
          <p:nvPr/>
        </p:nvPicPr>
        <p:blipFill rotWithShape="1">
          <a:blip r:embed="rId3">
            <a:extLst>
              <a:ext uri="{28A0092B-C50C-407E-A947-70E740481C1C}">
                <a14:useLocalDpi xmlns:a14="http://schemas.microsoft.com/office/drawing/2010/main" val="0"/>
              </a:ext>
            </a:extLst>
          </a:blip>
          <a:srcRect r="53973"/>
          <a:stretch/>
        </p:blipFill>
        <p:spPr>
          <a:xfrm>
            <a:off x="4012767" y="1750512"/>
            <a:ext cx="4166465" cy="5091830"/>
          </a:xfrm>
          <a:prstGeom prst="rect">
            <a:avLst/>
          </a:prstGeom>
        </p:spPr>
      </p:pic>
    </p:spTree>
    <p:extLst>
      <p:ext uri="{BB962C8B-B14F-4D97-AF65-F5344CB8AC3E}">
        <p14:creationId xmlns:p14="http://schemas.microsoft.com/office/powerpoint/2010/main" val="71014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F8E56-E5E7-4061-8C24-4CB8980EE77A}"/>
              </a:ext>
            </a:extLst>
          </p:cNvPr>
          <p:cNvSpPr txBox="1"/>
          <p:nvPr/>
        </p:nvSpPr>
        <p:spPr>
          <a:xfrm>
            <a:off x="901874" y="2611894"/>
            <a:ext cx="10734805" cy="2677656"/>
          </a:xfrm>
          <a:prstGeom prst="rect">
            <a:avLst/>
          </a:prstGeom>
          <a:noFill/>
        </p:spPr>
        <p:txBody>
          <a:bodyPr wrap="square" rtlCol="0">
            <a:spAutoFit/>
          </a:bodyPr>
          <a:lstStyle/>
          <a:p>
            <a:pPr marL="457200" indent="-457200" defTabSz="457200">
              <a:buClr>
                <a:schemeClr val="accent2">
                  <a:lumMod val="75000"/>
                </a:schemeClr>
              </a:buClr>
              <a:buFont typeface="Wingdings" panose="05000000000000000000" pitchFamily="2" charset="2"/>
              <a:buChar char="§"/>
            </a:pPr>
            <a:r>
              <a:rPr lang="en-US" sz="2800" dirty="0">
                <a:latin typeface="Corbel" panose="020B0503020204020204"/>
              </a:rPr>
              <a:t>Own your truth while processing information as it is </a:t>
            </a:r>
            <a:r>
              <a:rPr lang="en-US" sz="2800" dirty="0">
                <a:latin typeface="Calibri" panose="020F0502020204030204" pitchFamily="34" charset="0"/>
                <a:cs typeface="Calibri" panose="020F0502020204030204" pitchFamily="34" charset="0"/>
              </a:rPr>
              <a:t>presented</a:t>
            </a:r>
            <a:r>
              <a:rPr lang="en-US" sz="2800" dirty="0">
                <a:latin typeface="Corbel" panose="020B0503020204020204"/>
              </a:rPr>
              <a:t> today.</a:t>
            </a:r>
          </a:p>
          <a:p>
            <a:pPr marL="457200" indent="-457200" defTabSz="457200">
              <a:buClr>
                <a:schemeClr val="accent2">
                  <a:lumMod val="75000"/>
                </a:schemeClr>
              </a:buClr>
              <a:buFont typeface="Wingdings" panose="05000000000000000000" pitchFamily="2" charset="2"/>
              <a:buChar char="§"/>
              <a:defRPr/>
            </a:pPr>
            <a:r>
              <a:rPr lang="en-US" sz="2800" dirty="0">
                <a:latin typeface="Corbel" panose="020B0503020204020204"/>
              </a:rPr>
              <a:t>Seek out your own bias and its origins. </a:t>
            </a:r>
          </a:p>
          <a:p>
            <a:pPr marL="457200" indent="-457200" defTabSz="457200">
              <a:buClr>
                <a:schemeClr val="accent2">
                  <a:lumMod val="75000"/>
                </a:schemeClr>
              </a:buClr>
              <a:buFont typeface="Wingdings" panose="05000000000000000000" pitchFamily="2" charset="2"/>
              <a:buChar char="§"/>
              <a:defRPr/>
            </a:pPr>
            <a:r>
              <a:rPr lang="en-US" sz="2800" dirty="0">
                <a:latin typeface="Corbel" panose="020B0503020204020204"/>
              </a:rPr>
              <a:t>Do not freeze your own thinking and close off.</a:t>
            </a:r>
          </a:p>
          <a:p>
            <a:pPr marL="457200" indent="-457200" defTabSz="457200">
              <a:buClr>
                <a:schemeClr val="accent2">
                  <a:lumMod val="75000"/>
                </a:schemeClr>
              </a:buClr>
              <a:buFont typeface="Wingdings" panose="05000000000000000000" pitchFamily="2" charset="2"/>
              <a:buChar char="§"/>
              <a:defRPr/>
            </a:pPr>
            <a:r>
              <a:rPr lang="en-US" sz="2800" dirty="0">
                <a:latin typeface="Corbel" panose="020B0503020204020204"/>
              </a:rPr>
              <a:t>If you are uncomfortable, are in disagreement, or are in a conflict situation, explore how and why?   </a:t>
            </a:r>
          </a:p>
          <a:p>
            <a:pPr marL="457200" indent="-457200" defTabSz="457200">
              <a:buClr>
                <a:schemeClr val="accent2">
                  <a:lumMod val="75000"/>
                </a:schemeClr>
              </a:buClr>
              <a:buFont typeface="Wingdings" panose="05000000000000000000" pitchFamily="2" charset="2"/>
              <a:buChar char="§"/>
              <a:defRPr/>
            </a:pPr>
            <a:r>
              <a:rPr lang="en-US" sz="2800" dirty="0">
                <a:latin typeface="Corbel" panose="020B0503020204020204"/>
              </a:rPr>
              <a:t>Feel free to follow up with the facilitator.</a:t>
            </a:r>
          </a:p>
        </p:txBody>
      </p:sp>
      <p:pic>
        <p:nvPicPr>
          <p:cNvPr id="5" name="Picture 4" descr="A picture containing dark, sitting, computer, man&#10;&#10;Description automatically generated">
            <a:extLst>
              <a:ext uri="{FF2B5EF4-FFF2-40B4-BE49-F238E27FC236}">
                <a16:creationId xmlns:a16="http://schemas.microsoft.com/office/drawing/2014/main" id="{564DEFDB-A24D-2B81-5477-C79AE0EB2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1126"/>
          </a:xfrm>
          <a:prstGeom prst="rect">
            <a:avLst/>
          </a:prstGeom>
        </p:spPr>
      </p:pic>
      <p:sp>
        <p:nvSpPr>
          <p:cNvPr id="6" name="TextBox 5">
            <a:extLst>
              <a:ext uri="{FF2B5EF4-FFF2-40B4-BE49-F238E27FC236}">
                <a16:creationId xmlns:a16="http://schemas.microsoft.com/office/drawing/2014/main" id="{8412D186-ED68-438A-94FC-CFE70C5C26B1}"/>
              </a:ext>
            </a:extLst>
          </p:cNvPr>
          <p:cNvSpPr txBox="1"/>
          <p:nvPr/>
        </p:nvSpPr>
        <p:spPr>
          <a:xfrm>
            <a:off x="656880" y="-35045"/>
            <a:ext cx="10878240" cy="1631216"/>
          </a:xfrm>
          <a:prstGeom prst="rect">
            <a:avLst/>
          </a:prstGeom>
          <a:noFill/>
        </p:spPr>
        <p:txBody>
          <a:bodyPr wrap="square">
            <a:spAutoFit/>
          </a:bodyPr>
          <a:lstStyle/>
          <a:p>
            <a:pPr algn="ctr"/>
            <a:r>
              <a:rPr lang="en-US" sz="4800" b="1" dirty="0">
                <a:solidFill>
                  <a:schemeClr val="bg1"/>
                </a:solidFill>
              </a:rPr>
              <a:t>Personal Agreements in </a:t>
            </a:r>
          </a:p>
          <a:p>
            <a:pPr algn="ctr"/>
            <a:r>
              <a:rPr lang="en-US" sz="4800" b="1" dirty="0">
                <a:solidFill>
                  <a:schemeClr val="bg1"/>
                </a:solidFill>
              </a:rPr>
              <a:t>Dealing with Conflict</a:t>
            </a:r>
          </a:p>
        </p:txBody>
      </p:sp>
    </p:spTree>
    <p:extLst>
      <p:ext uri="{BB962C8B-B14F-4D97-AF65-F5344CB8AC3E}">
        <p14:creationId xmlns:p14="http://schemas.microsoft.com/office/powerpoint/2010/main" val="1564694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0BE4-E259-4AA2-A93B-EB51454FCF3F}"/>
              </a:ext>
            </a:extLst>
          </p:cNvPr>
          <p:cNvSpPr txBox="1">
            <a:spLocks/>
          </p:cNvSpPr>
          <p:nvPr/>
        </p:nvSpPr>
        <p:spPr>
          <a:xfrm>
            <a:off x="905294" y="1718498"/>
            <a:ext cx="10381411" cy="207817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algn="ctr">
              <a:spcBef>
                <a:spcPts val="0"/>
              </a:spcBef>
              <a:spcAft>
                <a:spcPts val="0"/>
              </a:spcAft>
            </a:pPr>
            <a:r>
              <a:rPr lang="en-US" sz="3600" dirty="0">
                <a:effectLst/>
                <a:latin typeface="Calibri" panose="020F0502020204030204" pitchFamily="34" charset="0"/>
                <a:ea typeface="Calibri" panose="020F0502020204030204" pitchFamily="34" charset="0"/>
              </a:rPr>
              <a:t>Unless we understand our own identities and biases, </a:t>
            </a: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it is hard to move to a focus on </a:t>
            </a:r>
            <a:r>
              <a:rPr lang="en-US" sz="3600" dirty="0">
                <a:latin typeface="Calibri" panose="020F0502020204030204" pitchFamily="34" charset="0"/>
                <a:ea typeface="Calibri" panose="020F0502020204030204" pitchFamily="34" charset="0"/>
              </a:rPr>
              <a:t>the origins of conflict  in working with others who have different identities and biases than our own.</a:t>
            </a:r>
            <a:endParaRPr lang="en-US" sz="3600" dirty="0">
              <a:effectLst/>
              <a:latin typeface="Calibri" panose="020F0502020204030204" pitchFamily="34" charset="0"/>
              <a:ea typeface="Calibri" panose="020F0502020204030204" pitchFamily="34" charset="0"/>
            </a:endParaRPr>
          </a:p>
        </p:txBody>
      </p:sp>
      <p:sp>
        <p:nvSpPr>
          <p:cNvPr id="3" name="Title 1">
            <a:extLst>
              <a:ext uri="{FF2B5EF4-FFF2-40B4-BE49-F238E27FC236}">
                <a16:creationId xmlns:a16="http://schemas.microsoft.com/office/drawing/2014/main" id="{F67F4700-8E79-4E7D-AB18-53114DA50B8C}"/>
              </a:ext>
            </a:extLst>
          </p:cNvPr>
          <p:cNvSpPr txBox="1">
            <a:spLocks/>
          </p:cNvSpPr>
          <p:nvPr/>
        </p:nvSpPr>
        <p:spPr>
          <a:xfrm>
            <a:off x="905294" y="3721207"/>
            <a:ext cx="10381411" cy="16702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2400" i="1" dirty="0">
                <a:latin typeface="+mn-lt"/>
              </a:rPr>
              <a:t>Re-imagining working with others starts with </a:t>
            </a:r>
          </a:p>
          <a:p>
            <a:pPr algn="ctr"/>
            <a:r>
              <a:rPr lang="en-US" sz="2400" i="1" dirty="0">
                <a:latin typeface="+mn-lt"/>
              </a:rPr>
              <a:t>reflection about ourselves, who we are and what we represent </a:t>
            </a:r>
          </a:p>
          <a:p>
            <a:pPr algn="ctr"/>
            <a:r>
              <a:rPr lang="en-US" sz="2400" i="1" dirty="0">
                <a:latin typeface="+mn-lt"/>
              </a:rPr>
              <a:t>as part of the wider equation of our organization’s membership, </a:t>
            </a:r>
          </a:p>
          <a:p>
            <a:pPr algn="ctr"/>
            <a:r>
              <a:rPr lang="en-US" sz="2400" i="1" dirty="0">
                <a:latin typeface="+mn-lt"/>
              </a:rPr>
              <a:t>including stakeholders. </a:t>
            </a:r>
          </a:p>
        </p:txBody>
      </p:sp>
      <p:sp>
        <p:nvSpPr>
          <p:cNvPr id="4" name="TextBox 3">
            <a:extLst>
              <a:ext uri="{FF2B5EF4-FFF2-40B4-BE49-F238E27FC236}">
                <a16:creationId xmlns:a16="http://schemas.microsoft.com/office/drawing/2014/main" id="{C7E68247-4EEE-43D4-9A70-7EAA477373AC}"/>
              </a:ext>
            </a:extLst>
          </p:cNvPr>
          <p:cNvSpPr txBox="1"/>
          <p:nvPr/>
        </p:nvSpPr>
        <p:spPr>
          <a:xfrm>
            <a:off x="758456" y="5704314"/>
            <a:ext cx="10675088" cy="523220"/>
          </a:xfrm>
          <a:prstGeom prst="rect">
            <a:avLst/>
          </a:prstGeom>
          <a:noFill/>
        </p:spPr>
        <p:txBody>
          <a:bodyPr wrap="square" rtlCol="0">
            <a:spAutoFit/>
          </a:bodyPr>
          <a:lstStyle/>
          <a:p>
            <a:pPr algn="ctr"/>
            <a:r>
              <a:rPr lang="en-US" sz="2800" b="1" dirty="0">
                <a:cs typeface="Arial" panose="020B0604020202020204" pitchFamily="34" charset="0"/>
              </a:rPr>
              <a:t>We have to start somewhere…let’s take a few initial steps….</a:t>
            </a:r>
            <a:endParaRPr lang="en-US" sz="2800" b="1" dirty="0">
              <a:ea typeface="Lato" panose="020F0502020204030203" pitchFamily="34" charset="0"/>
              <a:cs typeface="Arial" panose="020B0604020202020204" pitchFamily="34" charset="0"/>
            </a:endParaRPr>
          </a:p>
        </p:txBody>
      </p:sp>
      <p:pic>
        <p:nvPicPr>
          <p:cNvPr id="5" name="Picture 4" descr="A picture containing dark, sitting, computer, man&#10;&#10;Description automatically generated">
            <a:extLst>
              <a:ext uri="{FF2B5EF4-FFF2-40B4-BE49-F238E27FC236}">
                <a16:creationId xmlns:a16="http://schemas.microsoft.com/office/drawing/2014/main" id="{12A89DCF-DE4B-E246-7D78-D79DE95E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6"/>
            <a:ext cx="12192000" cy="1561126"/>
          </a:xfrm>
          <a:prstGeom prst="rect">
            <a:avLst/>
          </a:prstGeom>
        </p:spPr>
      </p:pic>
    </p:spTree>
    <p:extLst>
      <p:ext uri="{BB962C8B-B14F-4D97-AF65-F5344CB8AC3E}">
        <p14:creationId xmlns:p14="http://schemas.microsoft.com/office/powerpoint/2010/main" val="3400972584"/>
      </p:ext>
    </p:extLst>
  </p:cSld>
  <p:clrMapOvr>
    <a:masterClrMapping/>
  </p:clrMapOvr>
</p:sld>
</file>

<file path=ppt/theme/theme1.xml><?xml version="1.0" encoding="utf-8"?>
<a:theme xmlns:a="http://schemas.openxmlformats.org/drawingml/2006/main" name="CTR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RU" id="{58C109F3-F32E-4A81-871F-09C864728BA4}" vid="{FAE23030-5C53-423F-8771-7E962E5539DC}"/>
    </a:ext>
  </a:extLst>
</a:theme>
</file>

<file path=ppt/theme/theme2.xml><?xml version="1.0" encoding="utf-8"?>
<a:theme xmlns:a="http://schemas.openxmlformats.org/drawingml/2006/main" name="1_CTR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RU" id="{58C109F3-F32E-4A81-871F-09C864728BA4}" vid="{FAE23030-5C53-423F-8771-7E962E5539DC}"/>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AE6BF0282BA54FBA39456E28793397" ma:contentTypeVersion="16" ma:contentTypeDescription="Create a new document." ma:contentTypeScope="" ma:versionID="56559f1d7a68f0bb10bfa50ef6feee51">
  <xsd:schema xmlns:xsd="http://www.w3.org/2001/XMLSchema" xmlns:xs="http://www.w3.org/2001/XMLSchema" xmlns:p="http://schemas.microsoft.com/office/2006/metadata/properties" xmlns:ns2="e2880697-2bec-4e03-b837-fe5388ce9f99" xmlns:ns3="d902411c-329d-4ca8-93b0-a814687329f5" targetNamespace="http://schemas.microsoft.com/office/2006/metadata/properties" ma:root="true" ma:fieldsID="0f657ca9b0a30aada6294da8101792c1" ns2:_="" ns3:_="">
    <xsd:import namespace="e2880697-2bec-4e03-b837-fe5388ce9f99"/>
    <xsd:import namespace="d902411c-329d-4ca8-93b0-a814687329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80697-2bec-4e03-b837-fe5388ce9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05c2eb-d2c0-41df-817a-9abe70ce6c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02411c-329d-4ca8-93b0-a814687329f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50ae61-13ec-44b8-ab9c-923b00b5ff01}" ma:internalName="TaxCatchAll" ma:showField="CatchAllData" ma:web="d902411c-329d-4ca8-93b0-a814687329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902411c-329d-4ca8-93b0-a814687329f5" xsi:nil="true"/>
    <lcf76f155ced4ddcb4097134ff3c332f xmlns="e2880697-2bec-4e03-b837-fe5388ce9f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D6021D-3216-4E81-A76E-9AD38152CEFD}"/>
</file>

<file path=customXml/itemProps2.xml><?xml version="1.0" encoding="utf-8"?>
<ds:datastoreItem xmlns:ds="http://schemas.openxmlformats.org/officeDocument/2006/customXml" ds:itemID="{38C5564A-8DD4-4F17-B3E6-29F187F86D67}">
  <ds:schemaRefs>
    <ds:schemaRef ds:uri="http://schemas.microsoft.com/sharepoint/v3/contenttype/forms"/>
  </ds:schemaRefs>
</ds:datastoreItem>
</file>

<file path=customXml/itemProps3.xml><?xml version="1.0" encoding="utf-8"?>
<ds:datastoreItem xmlns:ds="http://schemas.openxmlformats.org/officeDocument/2006/customXml" ds:itemID="{05AA7419-987D-4076-B342-83332BDE233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3209</TotalTime>
  <Words>2397</Words>
  <Application>Microsoft Office PowerPoint</Application>
  <PresentationFormat>Widescreen</PresentationFormat>
  <Paragraphs>286</Paragraphs>
  <Slides>28</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Arial</vt:lpstr>
      <vt:lpstr>Calibri</vt:lpstr>
      <vt:lpstr>Calibri Light</vt:lpstr>
      <vt:lpstr>Chronicle Text G1 A</vt:lpstr>
      <vt:lpstr>Congenial Black</vt:lpstr>
      <vt:lpstr>Corbel</vt:lpstr>
      <vt:lpstr>Gill Sans MT</vt:lpstr>
      <vt:lpstr>Helvetica</vt:lpstr>
      <vt:lpstr>Lato</vt:lpstr>
      <vt:lpstr>Trebuchet MS</vt:lpstr>
      <vt:lpstr>Wingdings</vt:lpstr>
      <vt:lpstr>Wingdings 3</vt:lpstr>
      <vt:lpstr>CTRU</vt:lpstr>
      <vt:lpstr>1_CTRU</vt:lpstr>
      <vt:lpstr>Retrospect</vt:lpstr>
      <vt:lpstr>Origins of Conflict</vt:lpstr>
      <vt:lpstr>Exploring Identities</vt:lpstr>
      <vt:lpstr>Learning Objectives</vt:lpstr>
      <vt:lpstr>PowerPoint Presentation</vt:lpstr>
      <vt:lpstr>Realities of Conflict (The “elephant in the room”): </vt:lpstr>
      <vt:lpstr>PowerPoint Presentation</vt:lpstr>
      <vt:lpstr>Wearing Many Hats</vt:lpstr>
      <vt:lpstr>PowerPoint Presentation</vt:lpstr>
      <vt:lpstr>PowerPoint Presentation</vt:lpstr>
      <vt:lpstr>Exploring our Identities</vt:lpstr>
      <vt:lpstr>PowerPoint Presentation</vt:lpstr>
      <vt:lpstr>PowerPoint Presentation</vt:lpstr>
      <vt:lpstr>PowerPoint Presentation</vt:lpstr>
      <vt:lpstr>PowerPoint Presentation</vt:lpstr>
      <vt:lpstr>Your Story Can Be in Conflict.</vt:lpstr>
      <vt:lpstr>What is Bias?</vt:lpstr>
      <vt:lpstr>PowerPoint Presentation</vt:lpstr>
      <vt:lpstr>PowerPoint Presentation</vt:lpstr>
      <vt:lpstr>Personal Styles in Conflict Situations</vt:lpstr>
      <vt:lpstr>PowerPoint Presentation</vt:lpstr>
      <vt:lpstr>Moving from Debate to Dialogue</vt:lpstr>
      <vt:lpstr>PowerPoint Presentation</vt:lpstr>
      <vt:lpstr>Moving Forward</vt:lpstr>
      <vt:lpstr>PowerPoint Presentation</vt:lpstr>
      <vt:lpstr>Practical Strategies for Interactions</vt:lpstr>
      <vt:lpstr>Suggested Practices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Reaching New Audiences  Through  Self Analysis</dc:title>
  <dc:creator>Dawn E. Burton</dc:creator>
  <cp:lastModifiedBy>Craig A. Rotter</cp:lastModifiedBy>
  <cp:revision>58</cp:revision>
  <dcterms:created xsi:type="dcterms:W3CDTF">2020-09-24T03:10:34Z</dcterms:created>
  <dcterms:modified xsi:type="dcterms:W3CDTF">2022-08-08T20:54:11Z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0x0101002B88209BD423E643B15569C6CFC80F18</vt:lpwstr>
  </property>
</Properties>
</file>